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70" r:id="rId5"/>
    <p:sldId id="264" r:id="rId6"/>
    <p:sldId id="258" r:id="rId7"/>
    <p:sldId id="268" r:id="rId8"/>
    <p:sldId id="272"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2C2F"/>
    <a:srgbClr val="8A1E41"/>
    <a:srgbClr val="004750"/>
    <a:srgbClr val="A12B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0A37C-6FC2-4D3C-A220-5915899CD6FD}" v="377" dt="2022-01-31T22:03:54.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Brinkmann" userId="11a2109d-0298-46db-9462-04d8fad9c377" providerId="ADAL" clId="{1388DEDF-EC05-4F16-97D3-D71053B1727E}"/>
    <pc:docChg chg="custSel modSld">
      <pc:chgData name="Jennifer Brinkmann" userId="11a2109d-0298-46db-9462-04d8fad9c377" providerId="ADAL" clId="{1388DEDF-EC05-4F16-97D3-D71053B1727E}" dt="2022-02-01T21:48:36.348" v="0" actId="478"/>
      <pc:docMkLst>
        <pc:docMk/>
      </pc:docMkLst>
      <pc:sldChg chg="delSp mod">
        <pc:chgData name="Jennifer Brinkmann" userId="11a2109d-0298-46db-9462-04d8fad9c377" providerId="ADAL" clId="{1388DEDF-EC05-4F16-97D3-D71053B1727E}" dt="2022-02-01T21:48:36.348" v="0" actId="478"/>
        <pc:sldMkLst>
          <pc:docMk/>
          <pc:sldMk cId="1361688195" sldId="256"/>
        </pc:sldMkLst>
        <pc:spChg chg="del">
          <ac:chgData name="Jennifer Brinkmann" userId="11a2109d-0298-46db-9462-04d8fad9c377" providerId="ADAL" clId="{1388DEDF-EC05-4F16-97D3-D71053B1727E}" dt="2022-02-01T21:48:36.348" v="0" actId="478"/>
          <ac:spMkLst>
            <pc:docMk/>
            <pc:sldMk cId="1361688195" sldId="256"/>
            <ac:spMk id="3" creationId="{8A1BCC9B-2FF6-47AE-8C3A-D231C7B0851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95D1A-7A01-49DA-B885-F3874B56323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anose="020B0503020102020204" pitchFamily="34" charset="0"/>
            </a:endParaRPr>
          </a:p>
        </p:txBody>
      </p:sp>
      <p:pic>
        <p:nvPicPr>
          <p:cNvPr id="5" name="Picture 4" descr="A view of the earth from space&#10;&#10;Description automatically generated with low confidence">
            <a:extLst>
              <a:ext uri="{FF2B5EF4-FFF2-40B4-BE49-F238E27FC236}">
                <a16:creationId xmlns:a16="http://schemas.microsoft.com/office/drawing/2014/main" id="{E821870E-46D9-4896-B88B-2A963E0B37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Title 1">
            <a:extLst>
              <a:ext uri="{FF2B5EF4-FFF2-40B4-BE49-F238E27FC236}">
                <a16:creationId xmlns:a16="http://schemas.microsoft.com/office/drawing/2014/main" id="{4567217B-2065-4FC9-9468-0308580157B8}"/>
              </a:ext>
            </a:extLst>
          </p:cNvPr>
          <p:cNvSpPr>
            <a:spLocks noGrp="1"/>
          </p:cNvSpPr>
          <p:nvPr>
            <p:ph type="ctrTitle" hasCustomPrompt="1"/>
          </p:nvPr>
        </p:nvSpPr>
        <p:spPr>
          <a:xfrm>
            <a:off x="5899868" y="1470992"/>
            <a:ext cx="4768132" cy="3334930"/>
          </a:xfrm>
        </p:spPr>
        <p:txBody>
          <a:bodyPr anchor="ctr"/>
          <a:lstStyle>
            <a:lvl1pPr algn="ctr">
              <a:defRPr sz="6000" cap="all" baseline="0">
                <a:solidFill>
                  <a:srgbClr val="A12B2F"/>
                </a:solidFill>
                <a:latin typeface="Franklin Gothic Medium Cond" panose="020B0606030402020204" pitchFamily="34" charset="0"/>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6A1DF1A9-427A-4592-9309-FD7857CAEBF5}"/>
              </a:ext>
            </a:extLst>
          </p:cNvPr>
          <p:cNvSpPr>
            <a:spLocks noGrp="1"/>
          </p:cNvSpPr>
          <p:nvPr>
            <p:ph type="subTitle" idx="1"/>
          </p:nvPr>
        </p:nvSpPr>
        <p:spPr>
          <a:xfrm>
            <a:off x="5899866" y="4897722"/>
            <a:ext cx="4768133" cy="625902"/>
          </a:xfrm>
        </p:spPr>
        <p:txBody>
          <a:bodyPr>
            <a:normAutofit/>
          </a:bodyPr>
          <a:lstStyle>
            <a:lvl1pPr marL="0" indent="0" algn="ctr">
              <a:buNone/>
              <a:defRPr sz="2200">
                <a:latin typeface="Libre Franklin"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descr="A picture containing logo&#10;&#10;Description automatically generated">
            <a:extLst>
              <a:ext uri="{FF2B5EF4-FFF2-40B4-BE49-F238E27FC236}">
                <a16:creationId xmlns:a16="http://schemas.microsoft.com/office/drawing/2014/main" id="{A29E55CE-9273-4DD7-AE28-A1126DD807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21" y="720436"/>
            <a:ext cx="6236146" cy="5620327"/>
          </a:xfrm>
          <a:prstGeom prst="rect">
            <a:avLst/>
          </a:prstGeom>
        </p:spPr>
      </p:pic>
    </p:spTree>
    <p:extLst>
      <p:ext uri="{BB962C8B-B14F-4D97-AF65-F5344CB8AC3E}">
        <p14:creationId xmlns:p14="http://schemas.microsoft.com/office/powerpoint/2010/main" val="95939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A498-1CD9-4450-928E-C6B7078EC6DC}"/>
              </a:ext>
            </a:extLst>
          </p:cNvPr>
          <p:cNvSpPr>
            <a:spLocks noGrp="1"/>
          </p:cNvSpPr>
          <p:nvPr>
            <p:ph type="title" hasCustomPrompt="1"/>
          </p:nvPr>
        </p:nvSpPr>
        <p:spPr/>
        <p:txBody>
          <a:bodyPr/>
          <a:lstStyle>
            <a:lvl1pPr>
              <a:defRPr sz="4000">
                <a:latin typeface="Franklin Gothic Medium Cond" panose="020B06060304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55348E0-2D65-4F31-A79E-5399E92C38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347F1-EB8B-4F61-9287-8376B058912B}"/>
              </a:ext>
            </a:extLst>
          </p:cNvPr>
          <p:cNvSpPr>
            <a:spLocks noGrp="1"/>
          </p:cNvSpPr>
          <p:nvPr>
            <p:ph type="dt" sz="half" idx="10"/>
          </p:nvPr>
        </p:nvSpPr>
        <p:spPr/>
        <p:txBody>
          <a:bodyPr/>
          <a:lstStyle/>
          <a:p>
            <a:fld id="{D3868A63-2E52-4CB1-80E8-BB50E8ABBD2E}" type="datetimeFigureOut">
              <a:rPr lang="en-US" smtClean="0"/>
              <a:t>2/1/2022</a:t>
            </a:fld>
            <a:endParaRPr lang="en-US"/>
          </a:p>
        </p:txBody>
      </p:sp>
      <p:sp>
        <p:nvSpPr>
          <p:cNvPr id="5" name="Footer Placeholder 4">
            <a:extLst>
              <a:ext uri="{FF2B5EF4-FFF2-40B4-BE49-F238E27FC236}">
                <a16:creationId xmlns:a16="http://schemas.microsoft.com/office/drawing/2014/main" id="{3AB5F34C-3708-4787-9D11-E315E29A6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3DD86-68E2-4F2C-8703-A6FA440F1137}"/>
              </a:ext>
            </a:extLst>
          </p:cNvPr>
          <p:cNvSpPr>
            <a:spLocks noGrp="1"/>
          </p:cNvSpPr>
          <p:nvPr>
            <p:ph type="sldNum" sz="quarter" idx="12"/>
          </p:nvPr>
        </p:nvSpPr>
        <p:spPr/>
        <p:txBody>
          <a:bodyPr/>
          <a:lstStyle/>
          <a:p>
            <a:fld id="{B528D92A-A9FC-4FB9-84D9-FE6FC367666F}" type="slidenum">
              <a:rPr lang="en-US" smtClean="0"/>
              <a:t>‹#›</a:t>
            </a:fld>
            <a:endParaRPr lang="en-US"/>
          </a:p>
        </p:txBody>
      </p:sp>
    </p:spTree>
    <p:extLst>
      <p:ext uri="{BB962C8B-B14F-4D97-AF65-F5344CB8AC3E}">
        <p14:creationId xmlns:p14="http://schemas.microsoft.com/office/powerpoint/2010/main" val="359852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F40234-949A-4F16-B19A-4AABFD8DDEF7}"/>
              </a:ext>
            </a:extLst>
          </p:cNvPr>
          <p:cNvSpPr>
            <a:spLocks noGrp="1"/>
          </p:cNvSpPr>
          <p:nvPr>
            <p:ph type="title" orient="vert" hasCustomPrompt="1"/>
          </p:nvPr>
        </p:nvSpPr>
        <p:spPr>
          <a:xfrm>
            <a:off x="8724900" y="365125"/>
            <a:ext cx="2628900" cy="5811838"/>
          </a:xfrm>
        </p:spPr>
        <p:txBody>
          <a:bodyPr vert="eaVert"/>
          <a:lstStyle>
            <a:lvl1pPr>
              <a:defRPr>
                <a:latin typeface="Franklin Gothic Medium Cond" panose="020B06060304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F3B0C83-3E36-4861-8608-2F3FFC5BDB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92A7A-0DF4-4664-88A1-762C753C97BB}"/>
              </a:ext>
            </a:extLst>
          </p:cNvPr>
          <p:cNvSpPr>
            <a:spLocks noGrp="1"/>
          </p:cNvSpPr>
          <p:nvPr>
            <p:ph type="dt" sz="half" idx="10"/>
          </p:nvPr>
        </p:nvSpPr>
        <p:spPr/>
        <p:txBody>
          <a:bodyPr/>
          <a:lstStyle/>
          <a:p>
            <a:fld id="{D3868A63-2E52-4CB1-80E8-BB50E8ABBD2E}" type="datetimeFigureOut">
              <a:rPr lang="en-US" smtClean="0"/>
              <a:t>2/1/2022</a:t>
            </a:fld>
            <a:endParaRPr lang="en-US"/>
          </a:p>
        </p:txBody>
      </p:sp>
      <p:sp>
        <p:nvSpPr>
          <p:cNvPr id="5" name="Footer Placeholder 4">
            <a:extLst>
              <a:ext uri="{FF2B5EF4-FFF2-40B4-BE49-F238E27FC236}">
                <a16:creationId xmlns:a16="http://schemas.microsoft.com/office/drawing/2014/main" id="{5460035C-FE58-496C-9CBE-156F805DD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308E2-D069-4998-8D0E-CCAD4A573025}"/>
              </a:ext>
            </a:extLst>
          </p:cNvPr>
          <p:cNvSpPr>
            <a:spLocks noGrp="1"/>
          </p:cNvSpPr>
          <p:nvPr>
            <p:ph type="sldNum" sz="quarter" idx="12"/>
          </p:nvPr>
        </p:nvSpPr>
        <p:spPr/>
        <p:txBody>
          <a:bodyPr/>
          <a:lstStyle/>
          <a:p>
            <a:fld id="{B528D92A-A9FC-4FB9-84D9-FE6FC367666F}" type="slidenum">
              <a:rPr lang="en-US" smtClean="0"/>
              <a:t>‹#›</a:t>
            </a:fld>
            <a:endParaRPr lang="en-US"/>
          </a:p>
        </p:txBody>
      </p:sp>
    </p:spTree>
    <p:extLst>
      <p:ext uri="{BB962C8B-B14F-4D97-AF65-F5344CB8AC3E}">
        <p14:creationId xmlns:p14="http://schemas.microsoft.com/office/powerpoint/2010/main" val="98982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3688-E3E7-44D1-B950-BEA510FDB740}"/>
              </a:ext>
            </a:extLst>
          </p:cNvPr>
          <p:cNvSpPr>
            <a:spLocks noGrp="1"/>
          </p:cNvSpPr>
          <p:nvPr>
            <p:ph type="title" hasCustomPrompt="1"/>
          </p:nvPr>
        </p:nvSpPr>
        <p:spPr>
          <a:xfrm>
            <a:off x="1303210" y="382971"/>
            <a:ext cx="9714987" cy="620272"/>
          </a:xfrm>
        </p:spPr>
        <p:txBody>
          <a:bodyPr/>
          <a:lstStyle>
            <a:lvl1pPr algn="r">
              <a:defRPr sz="3600">
                <a:latin typeface="Franklin Gothic Medium Cond" panose="020B06060304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57B6CEF-EABD-46C6-8B69-9508307FA191}"/>
              </a:ext>
            </a:extLst>
          </p:cNvPr>
          <p:cNvSpPr>
            <a:spLocks noGrp="1"/>
          </p:cNvSpPr>
          <p:nvPr>
            <p:ph idx="1"/>
          </p:nvPr>
        </p:nvSpPr>
        <p:spPr>
          <a:xfrm>
            <a:off x="1173803" y="1357059"/>
            <a:ext cx="9844394" cy="4143882"/>
          </a:xfrm>
        </p:spPr>
        <p:txBody>
          <a:bodyPr/>
          <a:lstStyle>
            <a:lvl1pPr>
              <a:defRPr sz="2400">
                <a:latin typeface="Libre Franklin" pitchFamily="2" charset="0"/>
              </a:defRPr>
            </a:lvl1pPr>
            <a:lvl2pPr>
              <a:defRPr sz="2400">
                <a:latin typeface="Libre Franklin" pitchFamily="2" charset="0"/>
              </a:defRPr>
            </a:lvl2pPr>
            <a:lvl3pPr>
              <a:defRPr sz="2400">
                <a:latin typeface="Libre Franklin" pitchFamily="2" charset="0"/>
              </a:defRPr>
            </a:lvl3pPr>
            <a:lvl4pPr>
              <a:defRPr sz="2400">
                <a:latin typeface="Libre Franklin" pitchFamily="2" charset="0"/>
              </a:defRPr>
            </a:lvl4pPr>
            <a:lvl5pPr>
              <a:defRPr sz="2400">
                <a:latin typeface="Libre Franklin"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8ACC5A2-9388-461B-A1AE-E22B850BE0F7}"/>
              </a:ext>
            </a:extLst>
          </p:cNvPr>
          <p:cNvSpPr>
            <a:spLocks noGrp="1"/>
          </p:cNvSpPr>
          <p:nvPr>
            <p:ph type="dt" sz="half" idx="10"/>
          </p:nvPr>
        </p:nvSpPr>
        <p:spPr>
          <a:xfrm>
            <a:off x="547260" y="6208574"/>
            <a:ext cx="2493818" cy="365125"/>
          </a:xfrm>
        </p:spPr>
        <p:txBody>
          <a:bodyPr/>
          <a:lstStyle>
            <a:lvl1pPr>
              <a:defRPr>
                <a:latin typeface="Libre Franklin" pitchFamily="2" charset="0"/>
              </a:defRPr>
            </a:lvl1pPr>
          </a:lstStyle>
          <a:p>
            <a:fld id="{D3868A63-2E52-4CB1-80E8-BB50E8ABBD2E}" type="datetimeFigureOut">
              <a:rPr lang="en-US" smtClean="0"/>
              <a:pPr/>
              <a:t>2/1/2022</a:t>
            </a:fld>
            <a:endParaRPr lang="en-US" dirty="0"/>
          </a:p>
        </p:txBody>
      </p:sp>
      <p:sp>
        <p:nvSpPr>
          <p:cNvPr id="5" name="Footer Placeholder 4">
            <a:extLst>
              <a:ext uri="{FF2B5EF4-FFF2-40B4-BE49-F238E27FC236}">
                <a16:creationId xmlns:a16="http://schemas.microsoft.com/office/drawing/2014/main" id="{6E2A0C61-FA8D-4E2E-B6A2-B73FB74AD463}"/>
              </a:ext>
            </a:extLst>
          </p:cNvPr>
          <p:cNvSpPr>
            <a:spLocks noGrp="1"/>
          </p:cNvSpPr>
          <p:nvPr>
            <p:ph type="ftr" sz="quarter" idx="11"/>
          </p:nvPr>
        </p:nvSpPr>
        <p:spPr>
          <a:xfrm>
            <a:off x="3810006" y="6208574"/>
            <a:ext cx="3740727" cy="365125"/>
          </a:xfrm>
        </p:spPr>
        <p:txBody>
          <a:bodyPr/>
          <a:lstStyle>
            <a:lvl1pPr>
              <a:defRPr>
                <a:latin typeface="Libre Franklin" pitchFamily="2" charset="0"/>
              </a:defRPr>
            </a:lvl1pPr>
          </a:lstStyle>
          <a:p>
            <a:endParaRPr lang="en-US" dirty="0"/>
          </a:p>
        </p:txBody>
      </p:sp>
      <p:sp>
        <p:nvSpPr>
          <p:cNvPr id="6" name="Slide Number Placeholder 5">
            <a:extLst>
              <a:ext uri="{FF2B5EF4-FFF2-40B4-BE49-F238E27FC236}">
                <a16:creationId xmlns:a16="http://schemas.microsoft.com/office/drawing/2014/main" id="{5DE7A0FE-6781-4DF9-8CF4-B664F35362FE}"/>
              </a:ext>
            </a:extLst>
          </p:cNvPr>
          <p:cNvSpPr>
            <a:spLocks noGrp="1"/>
          </p:cNvSpPr>
          <p:nvPr>
            <p:ph type="sldNum" sz="quarter" idx="12"/>
          </p:nvPr>
        </p:nvSpPr>
        <p:spPr>
          <a:xfrm>
            <a:off x="8262710" y="6208574"/>
            <a:ext cx="1354846" cy="365125"/>
          </a:xfrm>
        </p:spPr>
        <p:txBody>
          <a:bodyPr/>
          <a:lstStyle>
            <a:lvl1pPr>
              <a:defRPr>
                <a:latin typeface="Libre Franklin" pitchFamily="2" charset="0"/>
              </a:defRPr>
            </a:lvl1pPr>
          </a:lstStyle>
          <a:p>
            <a:fld id="{B528D92A-A9FC-4FB9-84D9-FE6FC367666F}" type="slidenum">
              <a:rPr lang="en-US" smtClean="0"/>
              <a:pPr/>
              <a:t>‹#›</a:t>
            </a:fld>
            <a:endParaRPr lang="en-US" dirty="0"/>
          </a:p>
        </p:txBody>
      </p:sp>
    </p:spTree>
    <p:extLst>
      <p:ext uri="{BB962C8B-B14F-4D97-AF65-F5344CB8AC3E}">
        <p14:creationId xmlns:p14="http://schemas.microsoft.com/office/powerpoint/2010/main" val="156501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47F9-BD69-41A0-BEFC-E143849FEEF0}"/>
              </a:ext>
            </a:extLst>
          </p:cNvPr>
          <p:cNvSpPr>
            <a:spLocks noGrp="1"/>
          </p:cNvSpPr>
          <p:nvPr>
            <p:ph type="title" hasCustomPrompt="1"/>
          </p:nvPr>
        </p:nvSpPr>
        <p:spPr>
          <a:xfrm>
            <a:off x="745836" y="1296270"/>
            <a:ext cx="10515600" cy="2191053"/>
          </a:xfrm>
        </p:spPr>
        <p:txBody>
          <a:bodyPr anchor="b"/>
          <a:lstStyle>
            <a:lvl1pPr>
              <a:defRPr sz="5400">
                <a:latin typeface="Franklin Gothic Medium Cond" panose="020B06060304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49F8961-2780-4B76-9838-4DCEB3E60226}"/>
              </a:ext>
            </a:extLst>
          </p:cNvPr>
          <p:cNvSpPr>
            <a:spLocks noGrp="1"/>
          </p:cNvSpPr>
          <p:nvPr>
            <p:ph type="body" idx="1"/>
          </p:nvPr>
        </p:nvSpPr>
        <p:spPr>
          <a:xfrm>
            <a:off x="752186" y="37187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064E4-969E-4582-B633-ACE5FBBAB2F6}"/>
              </a:ext>
            </a:extLst>
          </p:cNvPr>
          <p:cNvSpPr>
            <a:spLocks noGrp="1"/>
          </p:cNvSpPr>
          <p:nvPr>
            <p:ph type="dt" sz="half" idx="10"/>
          </p:nvPr>
        </p:nvSpPr>
        <p:spPr/>
        <p:txBody>
          <a:bodyPr/>
          <a:lstStyle/>
          <a:p>
            <a:fld id="{D3868A63-2E52-4CB1-80E8-BB50E8ABBD2E}" type="datetimeFigureOut">
              <a:rPr lang="en-US" smtClean="0"/>
              <a:t>2/1/2022</a:t>
            </a:fld>
            <a:endParaRPr lang="en-US" dirty="0"/>
          </a:p>
        </p:txBody>
      </p:sp>
      <p:sp>
        <p:nvSpPr>
          <p:cNvPr id="5" name="Footer Placeholder 4">
            <a:extLst>
              <a:ext uri="{FF2B5EF4-FFF2-40B4-BE49-F238E27FC236}">
                <a16:creationId xmlns:a16="http://schemas.microsoft.com/office/drawing/2014/main" id="{7458A4E4-7031-40FA-BBA1-159F0C272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AB63D-55B9-4BFA-9B11-35457A0F2998}"/>
              </a:ext>
            </a:extLst>
          </p:cNvPr>
          <p:cNvSpPr>
            <a:spLocks noGrp="1"/>
          </p:cNvSpPr>
          <p:nvPr>
            <p:ph type="sldNum" sz="quarter" idx="12"/>
          </p:nvPr>
        </p:nvSpPr>
        <p:spPr/>
        <p:txBody>
          <a:bodyPr/>
          <a:lstStyle/>
          <a:p>
            <a:fld id="{B528D92A-A9FC-4FB9-84D9-FE6FC367666F}" type="slidenum">
              <a:rPr lang="en-US" smtClean="0"/>
              <a:t>‹#›</a:t>
            </a:fld>
            <a:endParaRPr lang="en-US"/>
          </a:p>
        </p:txBody>
      </p:sp>
    </p:spTree>
    <p:extLst>
      <p:ext uri="{BB962C8B-B14F-4D97-AF65-F5344CB8AC3E}">
        <p14:creationId xmlns:p14="http://schemas.microsoft.com/office/powerpoint/2010/main" val="376857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F82C-30A8-46B8-9B39-B45E4C6933E3}"/>
              </a:ext>
            </a:extLst>
          </p:cNvPr>
          <p:cNvSpPr>
            <a:spLocks noGrp="1"/>
          </p:cNvSpPr>
          <p:nvPr>
            <p:ph type="title" hasCustomPrompt="1"/>
          </p:nvPr>
        </p:nvSpPr>
        <p:spPr>
          <a:xfrm>
            <a:off x="1625599" y="249564"/>
            <a:ext cx="9226244" cy="733828"/>
          </a:xfrm>
        </p:spPr>
        <p:txBody>
          <a:bodyPr/>
          <a:lstStyle>
            <a:lvl1pPr algn="r">
              <a:defRPr sz="4000">
                <a:latin typeface="Franklin Gothic Medium Cond" panose="020B06060304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E521F5B-41F1-4DAF-9A88-93DB810C056F}"/>
              </a:ext>
            </a:extLst>
          </p:cNvPr>
          <p:cNvSpPr>
            <a:spLocks noGrp="1"/>
          </p:cNvSpPr>
          <p:nvPr>
            <p:ph sz="half" idx="1"/>
          </p:nvPr>
        </p:nvSpPr>
        <p:spPr>
          <a:xfrm>
            <a:off x="939356" y="1275556"/>
            <a:ext cx="4794115" cy="430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52D4C2-D9C4-45C9-9D61-4782D4788A30}"/>
              </a:ext>
            </a:extLst>
          </p:cNvPr>
          <p:cNvSpPr>
            <a:spLocks noGrp="1"/>
          </p:cNvSpPr>
          <p:nvPr>
            <p:ph sz="half" idx="2"/>
          </p:nvPr>
        </p:nvSpPr>
        <p:spPr>
          <a:xfrm>
            <a:off x="5885874" y="1275556"/>
            <a:ext cx="4965969" cy="430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9BDB6CB1-1A2D-431C-AF01-5974333034F0}"/>
              </a:ext>
            </a:extLst>
          </p:cNvPr>
          <p:cNvSpPr>
            <a:spLocks noGrp="1"/>
          </p:cNvSpPr>
          <p:nvPr>
            <p:ph type="dt" sz="half" idx="10"/>
          </p:nvPr>
        </p:nvSpPr>
        <p:spPr/>
        <p:txBody>
          <a:bodyPr/>
          <a:lstStyle/>
          <a:p>
            <a:fld id="{D3868A63-2E52-4CB1-80E8-BB50E8ABBD2E}" type="datetimeFigureOut">
              <a:rPr lang="en-US" smtClean="0"/>
              <a:t>2/1/2022</a:t>
            </a:fld>
            <a:endParaRPr lang="en-US" dirty="0"/>
          </a:p>
        </p:txBody>
      </p:sp>
      <p:sp>
        <p:nvSpPr>
          <p:cNvPr id="6" name="Footer Placeholder 5">
            <a:extLst>
              <a:ext uri="{FF2B5EF4-FFF2-40B4-BE49-F238E27FC236}">
                <a16:creationId xmlns:a16="http://schemas.microsoft.com/office/drawing/2014/main" id="{C5BC4E66-F2D1-4FDF-A283-66F9BE69E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515A4-7F60-4CF0-A923-9E6439616A47}"/>
              </a:ext>
            </a:extLst>
          </p:cNvPr>
          <p:cNvSpPr>
            <a:spLocks noGrp="1"/>
          </p:cNvSpPr>
          <p:nvPr>
            <p:ph type="sldNum" sz="quarter" idx="12"/>
          </p:nvPr>
        </p:nvSpPr>
        <p:spPr/>
        <p:txBody>
          <a:bodyPr/>
          <a:lstStyle/>
          <a:p>
            <a:fld id="{B528D92A-A9FC-4FB9-84D9-FE6FC367666F}" type="slidenum">
              <a:rPr lang="en-US" smtClean="0"/>
              <a:t>‹#›</a:t>
            </a:fld>
            <a:endParaRPr lang="en-US"/>
          </a:p>
        </p:txBody>
      </p:sp>
    </p:spTree>
    <p:extLst>
      <p:ext uri="{BB962C8B-B14F-4D97-AF65-F5344CB8AC3E}">
        <p14:creationId xmlns:p14="http://schemas.microsoft.com/office/powerpoint/2010/main" val="344602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BD80-C9F2-4BD6-863C-846913ED9E15}"/>
              </a:ext>
            </a:extLst>
          </p:cNvPr>
          <p:cNvSpPr>
            <a:spLocks noGrp="1"/>
          </p:cNvSpPr>
          <p:nvPr>
            <p:ph type="title" hasCustomPrompt="1"/>
          </p:nvPr>
        </p:nvSpPr>
        <p:spPr>
          <a:xfrm>
            <a:off x="2309092" y="313748"/>
            <a:ext cx="8759969" cy="503093"/>
          </a:xfrm>
        </p:spPr>
        <p:txBody>
          <a:bodyPr/>
          <a:lstStyle>
            <a:lvl1pPr algn="r">
              <a:defRPr>
                <a:latin typeface="Franklin Gothic Medium Cond" panose="020B06060304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ED14792-3F2B-4941-9838-C4AF8361814D}"/>
              </a:ext>
            </a:extLst>
          </p:cNvPr>
          <p:cNvSpPr>
            <a:spLocks noGrp="1"/>
          </p:cNvSpPr>
          <p:nvPr>
            <p:ph type="body" idx="1"/>
          </p:nvPr>
        </p:nvSpPr>
        <p:spPr>
          <a:xfrm>
            <a:off x="1065817" y="1080799"/>
            <a:ext cx="4645431" cy="82391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15862F-19C6-4C84-9E9F-A51156C7C668}"/>
              </a:ext>
            </a:extLst>
          </p:cNvPr>
          <p:cNvSpPr>
            <a:spLocks noGrp="1"/>
          </p:cNvSpPr>
          <p:nvPr>
            <p:ph sz="half" idx="2"/>
          </p:nvPr>
        </p:nvSpPr>
        <p:spPr>
          <a:xfrm>
            <a:off x="1065817" y="1904711"/>
            <a:ext cx="464543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CE5963-3AB8-4BA9-A0EF-39C9D05E1232}"/>
              </a:ext>
            </a:extLst>
          </p:cNvPr>
          <p:cNvSpPr>
            <a:spLocks noGrp="1"/>
          </p:cNvSpPr>
          <p:nvPr>
            <p:ph type="body" sz="quarter" idx="3"/>
          </p:nvPr>
        </p:nvSpPr>
        <p:spPr>
          <a:xfrm>
            <a:off x="5885873" y="1080799"/>
            <a:ext cx="5183188" cy="82391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B1D1E-E180-40F4-9362-BAC7426FB58D}"/>
              </a:ext>
            </a:extLst>
          </p:cNvPr>
          <p:cNvSpPr>
            <a:spLocks noGrp="1"/>
          </p:cNvSpPr>
          <p:nvPr>
            <p:ph sz="quarter" idx="4"/>
          </p:nvPr>
        </p:nvSpPr>
        <p:spPr>
          <a:xfrm>
            <a:off x="5885873" y="1904711"/>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5EC8F2-8E43-4EC2-BD20-FED836D13003}"/>
              </a:ext>
            </a:extLst>
          </p:cNvPr>
          <p:cNvSpPr>
            <a:spLocks noGrp="1"/>
          </p:cNvSpPr>
          <p:nvPr>
            <p:ph type="dt" sz="half" idx="10"/>
          </p:nvPr>
        </p:nvSpPr>
        <p:spPr/>
        <p:txBody>
          <a:bodyPr/>
          <a:lstStyle/>
          <a:p>
            <a:fld id="{D3868A63-2E52-4CB1-80E8-BB50E8ABBD2E}" type="datetimeFigureOut">
              <a:rPr lang="en-US" smtClean="0"/>
              <a:t>2/1/2022</a:t>
            </a:fld>
            <a:endParaRPr lang="en-US"/>
          </a:p>
        </p:txBody>
      </p:sp>
      <p:sp>
        <p:nvSpPr>
          <p:cNvPr id="8" name="Footer Placeholder 7">
            <a:extLst>
              <a:ext uri="{FF2B5EF4-FFF2-40B4-BE49-F238E27FC236}">
                <a16:creationId xmlns:a16="http://schemas.microsoft.com/office/drawing/2014/main" id="{0F2F3D97-5810-4D60-B056-A73E4579D7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3F3A3-874C-4436-8081-8F3A51835145}"/>
              </a:ext>
            </a:extLst>
          </p:cNvPr>
          <p:cNvSpPr>
            <a:spLocks noGrp="1"/>
          </p:cNvSpPr>
          <p:nvPr>
            <p:ph type="sldNum" sz="quarter" idx="12"/>
          </p:nvPr>
        </p:nvSpPr>
        <p:spPr/>
        <p:txBody>
          <a:bodyPr/>
          <a:lstStyle/>
          <a:p>
            <a:fld id="{B528D92A-A9FC-4FB9-84D9-FE6FC367666F}" type="slidenum">
              <a:rPr lang="en-US" smtClean="0"/>
              <a:t>‹#›</a:t>
            </a:fld>
            <a:endParaRPr lang="en-US"/>
          </a:p>
        </p:txBody>
      </p:sp>
    </p:spTree>
    <p:extLst>
      <p:ext uri="{BB962C8B-B14F-4D97-AF65-F5344CB8AC3E}">
        <p14:creationId xmlns:p14="http://schemas.microsoft.com/office/powerpoint/2010/main" val="3223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A304-4E6F-4904-AAFB-48755821449B}"/>
              </a:ext>
            </a:extLst>
          </p:cNvPr>
          <p:cNvSpPr>
            <a:spLocks noGrp="1"/>
          </p:cNvSpPr>
          <p:nvPr>
            <p:ph type="title" hasCustomPrompt="1"/>
          </p:nvPr>
        </p:nvSpPr>
        <p:spPr>
          <a:xfrm>
            <a:off x="1492115" y="335996"/>
            <a:ext cx="9207770" cy="463953"/>
          </a:xfrm>
        </p:spPr>
        <p:txBody>
          <a:bodyPr/>
          <a:lstStyle>
            <a:lvl1pPr algn="r">
              <a:defRPr sz="4000">
                <a:latin typeface="Franklin Gothic Medium Cond" panose="020B06060304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52A3E9FA-A323-43FE-A5E4-D3365D0A55C1}"/>
              </a:ext>
            </a:extLst>
          </p:cNvPr>
          <p:cNvSpPr>
            <a:spLocks noGrp="1"/>
          </p:cNvSpPr>
          <p:nvPr>
            <p:ph type="dt" sz="half" idx="10"/>
          </p:nvPr>
        </p:nvSpPr>
        <p:spPr/>
        <p:txBody>
          <a:bodyPr/>
          <a:lstStyle/>
          <a:p>
            <a:fld id="{D3868A63-2E52-4CB1-80E8-BB50E8ABBD2E}" type="datetimeFigureOut">
              <a:rPr lang="en-US" smtClean="0"/>
              <a:t>2/1/2022</a:t>
            </a:fld>
            <a:endParaRPr lang="en-US"/>
          </a:p>
        </p:txBody>
      </p:sp>
      <p:sp>
        <p:nvSpPr>
          <p:cNvPr id="4" name="Footer Placeholder 3">
            <a:extLst>
              <a:ext uri="{FF2B5EF4-FFF2-40B4-BE49-F238E27FC236}">
                <a16:creationId xmlns:a16="http://schemas.microsoft.com/office/drawing/2014/main" id="{9FC2DA0E-9DFF-42B9-9391-82CAA2892D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20AAE-F266-4939-AD13-F4659282F8CA}"/>
              </a:ext>
            </a:extLst>
          </p:cNvPr>
          <p:cNvSpPr>
            <a:spLocks noGrp="1"/>
          </p:cNvSpPr>
          <p:nvPr>
            <p:ph type="sldNum" sz="quarter" idx="12"/>
          </p:nvPr>
        </p:nvSpPr>
        <p:spPr/>
        <p:txBody>
          <a:bodyPr/>
          <a:lstStyle/>
          <a:p>
            <a:fld id="{B528D92A-A9FC-4FB9-84D9-FE6FC367666F}" type="slidenum">
              <a:rPr lang="en-US" smtClean="0"/>
              <a:t>‹#›</a:t>
            </a:fld>
            <a:endParaRPr lang="en-US"/>
          </a:p>
        </p:txBody>
      </p:sp>
    </p:spTree>
    <p:extLst>
      <p:ext uri="{BB962C8B-B14F-4D97-AF65-F5344CB8AC3E}">
        <p14:creationId xmlns:p14="http://schemas.microsoft.com/office/powerpoint/2010/main" val="360344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EA8BBB-1C99-4E72-886C-38D4A3C2A79B}"/>
              </a:ext>
            </a:extLst>
          </p:cNvPr>
          <p:cNvSpPr>
            <a:spLocks noGrp="1"/>
          </p:cNvSpPr>
          <p:nvPr>
            <p:ph type="dt" sz="half" idx="10"/>
          </p:nvPr>
        </p:nvSpPr>
        <p:spPr/>
        <p:txBody>
          <a:bodyPr/>
          <a:lstStyle/>
          <a:p>
            <a:fld id="{D3868A63-2E52-4CB1-80E8-BB50E8ABBD2E}" type="datetimeFigureOut">
              <a:rPr lang="en-US" smtClean="0"/>
              <a:t>2/1/2022</a:t>
            </a:fld>
            <a:endParaRPr lang="en-US"/>
          </a:p>
        </p:txBody>
      </p:sp>
      <p:sp>
        <p:nvSpPr>
          <p:cNvPr id="3" name="Footer Placeholder 2">
            <a:extLst>
              <a:ext uri="{FF2B5EF4-FFF2-40B4-BE49-F238E27FC236}">
                <a16:creationId xmlns:a16="http://schemas.microsoft.com/office/drawing/2014/main" id="{C3388ADA-451E-4AA9-B592-40316DE337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2187EA-D973-4D16-84CF-402D44FD0E7F}"/>
              </a:ext>
            </a:extLst>
          </p:cNvPr>
          <p:cNvSpPr>
            <a:spLocks noGrp="1"/>
          </p:cNvSpPr>
          <p:nvPr>
            <p:ph type="sldNum" sz="quarter" idx="12"/>
          </p:nvPr>
        </p:nvSpPr>
        <p:spPr/>
        <p:txBody>
          <a:bodyPr/>
          <a:lstStyle/>
          <a:p>
            <a:fld id="{B528D92A-A9FC-4FB9-84D9-FE6FC367666F}" type="slidenum">
              <a:rPr lang="en-US" smtClean="0"/>
              <a:t>‹#›</a:t>
            </a:fld>
            <a:endParaRPr lang="en-US"/>
          </a:p>
        </p:txBody>
      </p:sp>
    </p:spTree>
    <p:extLst>
      <p:ext uri="{BB962C8B-B14F-4D97-AF65-F5344CB8AC3E}">
        <p14:creationId xmlns:p14="http://schemas.microsoft.com/office/powerpoint/2010/main" val="277055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9475-BD93-4A85-B449-4C3555532EC3}"/>
              </a:ext>
            </a:extLst>
          </p:cNvPr>
          <p:cNvSpPr>
            <a:spLocks noGrp="1"/>
          </p:cNvSpPr>
          <p:nvPr>
            <p:ph type="title" hasCustomPrompt="1"/>
          </p:nvPr>
        </p:nvSpPr>
        <p:spPr>
          <a:xfrm>
            <a:off x="1206230" y="457200"/>
            <a:ext cx="3565795" cy="1600200"/>
          </a:xfrm>
        </p:spPr>
        <p:txBody>
          <a:bodyPr anchor="b"/>
          <a:lstStyle>
            <a:lvl1pPr>
              <a:defRPr sz="3200">
                <a:latin typeface="Franklin Gothic Medium Cond" panose="020B06060304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07E4975-97A6-4340-AB76-07B25569F1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208548-7F7E-4BF9-BA61-3C126F76B05A}"/>
              </a:ext>
            </a:extLst>
          </p:cNvPr>
          <p:cNvSpPr>
            <a:spLocks noGrp="1"/>
          </p:cNvSpPr>
          <p:nvPr>
            <p:ph type="body" sz="half" idx="2"/>
          </p:nvPr>
        </p:nvSpPr>
        <p:spPr>
          <a:xfrm>
            <a:off x="1206230" y="2178996"/>
            <a:ext cx="3565795" cy="36899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F36C0-D5D1-4C1D-BC8A-A76F1BDCEDEE}"/>
              </a:ext>
            </a:extLst>
          </p:cNvPr>
          <p:cNvSpPr>
            <a:spLocks noGrp="1"/>
          </p:cNvSpPr>
          <p:nvPr>
            <p:ph type="dt" sz="half" idx="10"/>
          </p:nvPr>
        </p:nvSpPr>
        <p:spPr/>
        <p:txBody>
          <a:bodyPr/>
          <a:lstStyle/>
          <a:p>
            <a:fld id="{D3868A63-2E52-4CB1-80E8-BB50E8ABBD2E}" type="datetimeFigureOut">
              <a:rPr lang="en-US" smtClean="0"/>
              <a:t>2/1/2022</a:t>
            </a:fld>
            <a:endParaRPr lang="en-US" dirty="0"/>
          </a:p>
        </p:txBody>
      </p:sp>
      <p:sp>
        <p:nvSpPr>
          <p:cNvPr id="6" name="Footer Placeholder 5">
            <a:extLst>
              <a:ext uri="{FF2B5EF4-FFF2-40B4-BE49-F238E27FC236}">
                <a16:creationId xmlns:a16="http://schemas.microsoft.com/office/drawing/2014/main" id="{A1BA6EE1-ECFB-4F0D-8187-F6B4A5B329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C1087-0A56-4B57-9A64-7FA720E1A7C2}"/>
              </a:ext>
            </a:extLst>
          </p:cNvPr>
          <p:cNvSpPr>
            <a:spLocks noGrp="1"/>
          </p:cNvSpPr>
          <p:nvPr>
            <p:ph type="sldNum" sz="quarter" idx="12"/>
          </p:nvPr>
        </p:nvSpPr>
        <p:spPr/>
        <p:txBody>
          <a:bodyPr/>
          <a:lstStyle/>
          <a:p>
            <a:fld id="{B528D92A-A9FC-4FB9-84D9-FE6FC367666F}" type="slidenum">
              <a:rPr lang="en-US" smtClean="0"/>
              <a:t>‹#›</a:t>
            </a:fld>
            <a:endParaRPr lang="en-US"/>
          </a:p>
        </p:txBody>
      </p:sp>
    </p:spTree>
    <p:extLst>
      <p:ext uri="{BB962C8B-B14F-4D97-AF65-F5344CB8AC3E}">
        <p14:creationId xmlns:p14="http://schemas.microsoft.com/office/powerpoint/2010/main" val="63745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938D-1472-4DE8-9AFE-619778DB2AF1}"/>
              </a:ext>
            </a:extLst>
          </p:cNvPr>
          <p:cNvSpPr>
            <a:spLocks noGrp="1"/>
          </p:cNvSpPr>
          <p:nvPr>
            <p:ph type="title" hasCustomPrompt="1"/>
          </p:nvPr>
        </p:nvSpPr>
        <p:spPr>
          <a:xfrm>
            <a:off x="1138136" y="457200"/>
            <a:ext cx="3633889" cy="1600200"/>
          </a:xfrm>
        </p:spPr>
        <p:txBody>
          <a:bodyPr anchor="b"/>
          <a:lstStyle>
            <a:lvl1pPr>
              <a:defRPr sz="3200">
                <a:latin typeface="Franklin Gothic Medium Cond" panose="020B06060304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37514D0-BCFF-40C6-BF82-C20E4A5519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09EA5DC-F367-4C41-8D84-7DDB7F5C38F3}"/>
              </a:ext>
            </a:extLst>
          </p:cNvPr>
          <p:cNvSpPr>
            <a:spLocks noGrp="1"/>
          </p:cNvSpPr>
          <p:nvPr>
            <p:ph type="body" sz="half" idx="2"/>
          </p:nvPr>
        </p:nvSpPr>
        <p:spPr>
          <a:xfrm>
            <a:off x="1138136" y="2057400"/>
            <a:ext cx="363388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D29F6-7875-4B7D-ACE0-D88B80C9BB80}"/>
              </a:ext>
            </a:extLst>
          </p:cNvPr>
          <p:cNvSpPr>
            <a:spLocks noGrp="1"/>
          </p:cNvSpPr>
          <p:nvPr>
            <p:ph type="dt" sz="half" idx="10"/>
          </p:nvPr>
        </p:nvSpPr>
        <p:spPr/>
        <p:txBody>
          <a:bodyPr/>
          <a:lstStyle/>
          <a:p>
            <a:fld id="{D3868A63-2E52-4CB1-80E8-BB50E8ABBD2E}" type="datetimeFigureOut">
              <a:rPr lang="en-US" smtClean="0"/>
              <a:t>2/1/2022</a:t>
            </a:fld>
            <a:endParaRPr lang="en-US"/>
          </a:p>
        </p:txBody>
      </p:sp>
      <p:sp>
        <p:nvSpPr>
          <p:cNvPr id="6" name="Footer Placeholder 5">
            <a:extLst>
              <a:ext uri="{FF2B5EF4-FFF2-40B4-BE49-F238E27FC236}">
                <a16:creationId xmlns:a16="http://schemas.microsoft.com/office/drawing/2014/main" id="{70D88621-7A44-4851-90FE-8A7D5BFC3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71EEE3-2A18-4D8E-A3D1-D6D795FA821A}"/>
              </a:ext>
            </a:extLst>
          </p:cNvPr>
          <p:cNvSpPr>
            <a:spLocks noGrp="1"/>
          </p:cNvSpPr>
          <p:nvPr>
            <p:ph type="sldNum" sz="quarter" idx="12"/>
          </p:nvPr>
        </p:nvSpPr>
        <p:spPr/>
        <p:txBody>
          <a:bodyPr/>
          <a:lstStyle/>
          <a:p>
            <a:fld id="{B528D92A-A9FC-4FB9-84D9-FE6FC367666F}" type="slidenum">
              <a:rPr lang="en-US" smtClean="0"/>
              <a:t>‹#›</a:t>
            </a:fld>
            <a:endParaRPr lang="en-US"/>
          </a:p>
        </p:txBody>
      </p:sp>
    </p:spTree>
    <p:extLst>
      <p:ext uri="{BB962C8B-B14F-4D97-AF65-F5344CB8AC3E}">
        <p14:creationId xmlns:p14="http://schemas.microsoft.com/office/powerpoint/2010/main" val="378807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with low confidence">
            <a:extLst>
              <a:ext uri="{FF2B5EF4-FFF2-40B4-BE49-F238E27FC236}">
                <a16:creationId xmlns:a16="http://schemas.microsoft.com/office/drawing/2014/main" id="{9C7CFF2C-89FB-428B-8493-1B86CE2DFD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Title Placeholder 1">
            <a:extLst>
              <a:ext uri="{FF2B5EF4-FFF2-40B4-BE49-F238E27FC236}">
                <a16:creationId xmlns:a16="http://schemas.microsoft.com/office/drawing/2014/main" id="{D9031EFD-0F79-4BC1-AF9F-D2B990B1750F}"/>
              </a:ext>
            </a:extLst>
          </p:cNvPr>
          <p:cNvSpPr>
            <a:spLocks noGrp="1"/>
          </p:cNvSpPr>
          <p:nvPr>
            <p:ph type="title"/>
          </p:nvPr>
        </p:nvSpPr>
        <p:spPr>
          <a:xfrm>
            <a:off x="1225685" y="810665"/>
            <a:ext cx="9912486" cy="9606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6D2A93C-DDE1-4663-A7BA-D3BC6F7BACCD}"/>
              </a:ext>
            </a:extLst>
          </p:cNvPr>
          <p:cNvSpPr>
            <a:spLocks noGrp="1"/>
          </p:cNvSpPr>
          <p:nvPr>
            <p:ph type="body" idx="1"/>
          </p:nvPr>
        </p:nvSpPr>
        <p:spPr>
          <a:xfrm>
            <a:off x="1225684" y="1848255"/>
            <a:ext cx="9912486" cy="43287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0FA716-1CA7-4D4A-ACB4-A5B7F9725D1B}"/>
              </a:ext>
            </a:extLst>
          </p:cNvPr>
          <p:cNvSpPr>
            <a:spLocks noGrp="1"/>
          </p:cNvSpPr>
          <p:nvPr>
            <p:ph type="dt" sz="half" idx="2"/>
          </p:nvPr>
        </p:nvSpPr>
        <p:spPr>
          <a:xfrm>
            <a:off x="745836"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ibre Franklin" pitchFamily="2" charset="0"/>
              </a:defRPr>
            </a:lvl1pPr>
          </a:lstStyle>
          <a:p>
            <a:fld id="{D3868A63-2E52-4CB1-80E8-BB50E8ABBD2E}" type="datetimeFigureOut">
              <a:rPr lang="en-US" smtClean="0"/>
              <a:pPr/>
              <a:t>2/1/2022</a:t>
            </a:fld>
            <a:endParaRPr lang="en-US" dirty="0"/>
          </a:p>
        </p:txBody>
      </p:sp>
      <p:sp>
        <p:nvSpPr>
          <p:cNvPr id="5" name="Footer Placeholder 4">
            <a:extLst>
              <a:ext uri="{FF2B5EF4-FFF2-40B4-BE49-F238E27FC236}">
                <a16:creationId xmlns:a16="http://schemas.microsoft.com/office/drawing/2014/main" id="{DCB0B43B-428A-4F90-BCBF-03968EFA80B8}"/>
              </a:ext>
            </a:extLst>
          </p:cNvPr>
          <p:cNvSpPr>
            <a:spLocks noGrp="1"/>
          </p:cNvSpPr>
          <p:nvPr>
            <p:ph type="ftr" sz="quarter" idx="3"/>
          </p:nvPr>
        </p:nvSpPr>
        <p:spPr>
          <a:xfrm>
            <a:off x="3590636"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ibre Franklin" pitchFamily="2" charset="0"/>
              </a:defRPr>
            </a:lvl1pPr>
          </a:lstStyle>
          <a:p>
            <a:endParaRPr lang="en-US" dirty="0"/>
          </a:p>
        </p:txBody>
      </p:sp>
      <p:sp>
        <p:nvSpPr>
          <p:cNvPr id="6" name="Slide Number Placeholder 5">
            <a:extLst>
              <a:ext uri="{FF2B5EF4-FFF2-40B4-BE49-F238E27FC236}">
                <a16:creationId xmlns:a16="http://schemas.microsoft.com/office/drawing/2014/main" id="{4B9BCC76-CE4D-416A-AB6E-4FCF7575BD3F}"/>
              </a:ext>
            </a:extLst>
          </p:cNvPr>
          <p:cNvSpPr>
            <a:spLocks noGrp="1"/>
          </p:cNvSpPr>
          <p:nvPr>
            <p:ph type="sldNum" sz="quarter" idx="4"/>
          </p:nvPr>
        </p:nvSpPr>
        <p:spPr>
          <a:xfrm>
            <a:off x="7973291" y="6331710"/>
            <a:ext cx="598054" cy="365125"/>
          </a:xfrm>
          <a:prstGeom prst="rect">
            <a:avLst/>
          </a:prstGeom>
        </p:spPr>
        <p:txBody>
          <a:bodyPr vert="horz" lIns="91440" tIns="45720" rIns="91440" bIns="45720" rtlCol="0" anchor="ctr"/>
          <a:lstStyle>
            <a:lvl1pPr algn="r">
              <a:defRPr sz="1200">
                <a:solidFill>
                  <a:schemeClr val="tx1">
                    <a:tint val="75000"/>
                  </a:schemeClr>
                </a:solidFill>
                <a:latin typeface="Libre Franklin" pitchFamily="2" charset="0"/>
              </a:defRPr>
            </a:lvl1pPr>
          </a:lstStyle>
          <a:p>
            <a:fld id="{B528D92A-A9FC-4FB9-84D9-FE6FC367666F}" type="slidenum">
              <a:rPr lang="en-US" smtClean="0"/>
              <a:pPr/>
              <a:t>‹#›</a:t>
            </a:fld>
            <a:endParaRPr lang="en-US" dirty="0"/>
          </a:p>
        </p:txBody>
      </p:sp>
      <p:pic>
        <p:nvPicPr>
          <p:cNvPr id="8" name="Picture 7" descr="A picture containing logo&#10;&#10;Description automatically generated">
            <a:extLst>
              <a:ext uri="{FF2B5EF4-FFF2-40B4-BE49-F238E27FC236}">
                <a16:creationId xmlns:a16="http://schemas.microsoft.com/office/drawing/2014/main" id="{1F62331C-D1C5-43EB-AEE2-01F1AEF075C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12804" y="5902613"/>
            <a:ext cx="1093221" cy="907473"/>
          </a:xfrm>
          <a:prstGeom prst="rect">
            <a:avLst/>
          </a:prstGeom>
        </p:spPr>
      </p:pic>
    </p:spTree>
    <p:extLst>
      <p:ext uri="{BB962C8B-B14F-4D97-AF65-F5344CB8AC3E}">
        <p14:creationId xmlns:p14="http://schemas.microsoft.com/office/powerpoint/2010/main" val="4137760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spc="300">
          <a:solidFill>
            <a:srgbClr val="A12B2F"/>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Franklin"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Franklin"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Frankl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Frankl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Frankl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awcommunities.org/learnerswithid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6064B-7723-4223-9ADF-E5D8FA2E82C4}"/>
              </a:ext>
            </a:extLst>
          </p:cNvPr>
          <p:cNvSpPr>
            <a:spLocks noGrp="1"/>
          </p:cNvSpPr>
          <p:nvPr>
            <p:ph type="ctrTitle"/>
          </p:nvPr>
        </p:nvSpPr>
        <p:spPr/>
        <p:txBody>
          <a:bodyPr/>
          <a:lstStyle/>
          <a:p>
            <a:r>
              <a:rPr lang="en-US" dirty="0"/>
              <a:t>2021 Year in Review</a:t>
            </a:r>
          </a:p>
        </p:txBody>
      </p:sp>
    </p:spTree>
    <p:extLst>
      <p:ext uri="{BB962C8B-B14F-4D97-AF65-F5344CB8AC3E}">
        <p14:creationId xmlns:p14="http://schemas.microsoft.com/office/powerpoint/2010/main" val="136168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F7199-F9F5-404C-9033-0996D198CBB5}"/>
              </a:ext>
            </a:extLst>
          </p:cNvPr>
          <p:cNvSpPr>
            <a:spLocks noGrp="1"/>
          </p:cNvSpPr>
          <p:nvPr>
            <p:ph type="title"/>
          </p:nvPr>
        </p:nvSpPr>
        <p:spPr>
          <a:xfrm>
            <a:off x="4965430" y="629268"/>
            <a:ext cx="6586491" cy="1286160"/>
          </a:xfrm>
        </p:spPr>
        <p:txBody>
          <a:bodyPr anchor="b">
            <a:normAutofit/>
          </a:bodyPr>
          <a:lstStyle/>
          <a:p>
            <a:r>
              <a:rPr lang="en-US" sz="3000" dirty="0"/>
              <a:t>Alive and Well KC</a:t>
            </a:r>
          </a:p>
        </p:txBody>
      </p:sp>
      <p:sp>
        <p:nvSpPr>
          <p:cNvPr id="9" name="Content Placeholder 8">
            <a:extLst>
              <a:ext uri="{FF2B5EF4-FFF2-40B4-BE49-F238E27FC236}">
                <a16:creationId xmlns:a16="http://schemas.microsoft.com/office/drawing/2014/main" id="{246484F7-8612-4A5D-B26F-BA5CDEF1F7BB}"/>
              </a:ext>
            </a:extLst>
          </p:cNvPr>
          <p:cNvSpPr>
            <a:spLocks noGrp="1"/>
          </p:cNvSpPr>
          <p:nvPr>
            <p:ph idx="1"/>
          </p:nvPr>
        </p:nvSpPr>
        <p:spPr>
          <a:xfrm>
            <a:off x="4965431" y="2438401"/>
            <a:ext cx="6586490" cy="3495674"/>
          </a:xfrm>
        </p:spPr>
        <p:txBody>
          <a:bodyPr>
            <a:normAutofit fontScale="77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Give Black KC 2021 raised </a:t>
            </a:r>
            <a:r>
              <a:rPr lang="en-US" sz="2200" b="1" dirty="0">
                <a:solidFill>
                  <a:srgbClr val="00B050"/>
                </a:solidFill>
                <a:effectLst/>
                <a:ea typeface="Calibri" panose="020F0502020204030204" pitchFamily="34" charset="0"/>
                <a:cs typeface="Times New Roman" panose="02020603050405020304" pitchFamily="18" charset="0"/>
              </a:rPr>
              <a:t>$125,000 </a:t>
            </a:r>
            <a:r>
              <a:rPr lang="en-US" sz="1800" dirty="0">
                <a:effectLst/>
                <a:ea typeface="Calibri" panose="020F0502020204030204" pitchFamily="34" charset="0"/>
                <a:cs typeface="Times New Roman" panose="02020603050405020304" pitchFamily="18" charset="0"/>
              </a:rPr>
              <a:t>with </a:t>
            </a:r>
            <a:r>
              <a:rPr lang="en-US" sz="2200" b="1" dirty="0">
                <a:solidFill>
                  <a:srgbClr val="A12B2F"/>
                </a:solidFill>
                <a:effectLst/>
                <a:ea typeface="Calibri" panose="020F0502020204030204" pitchFamily="34" charset="0"/>
                <a:cs typeface="Times New Roman" panose="02020603050405020304" pitchFamily="18" charset="0"/>
              </a:rPr>
              <a:t>8</a:t>
            </a:r>
            <a:r>
              <a:rPr lang="en-US" sz="1800" dirty="0">
                <a:effectLst/>
                <a:ea typeface="Calibri" panose="020F0502020204030204" pitchFamily="34" charset="0"/>
                <a:cs typeface="Times New Roman" panose="02020603050405020304" pitchFamily="18" charset="0"/>
              </a:rPr>
              <a:t> Black Led Organizations receiving $15,000.</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Alive and Well together with the KC Ambassadors launched the #AliveKC initiative to bring awareness to racial injustices stemming from historical trauma and saw Facebook Metrics totaling </a:t>
            </a:r>
            <a:r>
              <a:rPr lang="en-US" sz="2200" b="1" dirty="0">
                <a:solidFill>
                  <a:srgbClr val="004750"/>
                </a:solidFill>
                <a:effectLst/>
                <a:ea typeface="Calibri" panose="020F0502020204030204" pitchFamily="34" charset="0"/>
                <a:cs typeface="Times New Roman" panose="02020603050405020304" pitchFamily="18" charset="0"/>
              </a:rPr>
              <a:t>73,809 Impressions </a:t>
            </a:r>
            <a:r>
              <a:rPr lang="en-US" sz="1800" dirty="0">
                <a:effectLst/>
                <a:ea typeface="Calibri" panose="020F0502020204030204" pitchFamily="34" charset="0"/>
                <a:cs typeface="Times New Roman" panose="02020603050405020304" pitchFamily="18" charset="0"/>
              </a:rPr>
              <a:t>and </a:t>
            </a:r>
            <a:r>
              <a:rPr lang="en-US" sz="2200" b="1" dirty="0">
                <a:solidFill>
                  <a:srgbClr val="004750"/>
                </a:solidFill>
                <a:effectLst/>
                <a:ea typeface="Calibri" panose="020F0502020204030204" pitchFamily="34" charset="0"/>
                <a:cs typeface="Times New Roman" panose="02020603050405020304" pitchFamily="18" charset="0"/>
              </a:rPr>
              <a:t>4,263 Post Engagements</a:t>
            </a:r>
          </a:p>
          <a:p>
            <a:pPr marL="0" marR="0" lvl="0" indent="0">
              <a:lnSpc>
                <a:spcPct val="107000"/>
              </a:lnSpc>
              <a:spcBef>
                <a:spcPts val="0"/>
              </a:spcBef>
              <a:spcAft>
                <a:spcPts val="0"/>
              </a:spcAft>
              <a:buNone/>
            </a:pPr>
            <a:endParaRPr lang="en-US" sz="2200" b="1" dirty="0">
              <a:solidFill>
                <a:srgbClr val="00475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The KC Impact Series: Empowering Black and Latinx Voices in Policy and Legislative Advocacy = </a:t>
            </a:r>
            <a:r>
              <a:rPr lang="en-US" sz="2200" b="1" dirty="0">
                <a:solidFill>
                  <a:srgbClr val="D02C2F"/>
                </a:solidFill>
                <a:effectLst/>
                <a:ea typeface="Calibri" panose="020F0502020204030204" pitchFamily="34" charset="0"/>
                <a:cs typeface="Times New Roman" panose="02020603050405020304" pitchFamily="18" charset="0"/>
              </a:rPr>
              <a:t>11</a:t>
            </a:r>
            <a:r>
              <a:rPr lang="en-US" sz="1800" dirty="0">
                <a:effectLst/>
                <a:ea typeface="Calibri" panose="020F0502020204030204" pitchFamily="34" charset="0"/>
                <a:cs typeface="Times New Roman" panose="02020603050405020304" pitchFamily="18" charset="0"/>
              </a:rPr>
              <a:t> events with </a:t>
            </a:r>
            <a:r>
              <a:rPr lang="en-US" sz="2200" b="1" dirty="0">
                <a:solidFill>
                  <a:srgbClr val="D02C2F"/>
                </a:solidFill>
                <a:effectLst/>
                <a:ea typeface="Calibri" panose="020F0502020204030204" pitchFamily="34" charset="0"/>
                <a:cs typeface="Times New Roman" panose="02020603050405020304" pitchFamily="18" charset="0"/>
              </a:rPr>
              <a:t>240</a:t>
            </a:r>
            <a:r>
              <a:rPr lang="en-US" sz="1800" dirty="0">
                <a:effectLst/>
                <a:ea typeface="Calibri" panose="020F0502020204030204" pitchFamily="34" charset="0"/>
                <a:cs typeface="Times New Roman" panose="02020603050405020304" pitchFamily="18" charset="0"/>
              </a:rPr>
              <a:t> participants</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Ambassadors hosted </a:t>
            </a:r>
            <a:r>
              <a:rPr lang="en-US" sz="2200" b="1" dirty="0">
                <a:solidFill>
                  <a:srgbClr val="D02C2F"/>
                </a:solidFill>
                <a:effectLst/>
                <a:ea typeface="Calibri" panose="020F0502020204030204" pitchFamily="34" charset="0"/>
                <a:cs typeface="Times New Roman" panose="02020603050405020304" pitchFamily="18" charset="0"/>
              </a:rPr>
              <a:t>16</a:t>
            </a:r>
            <a:r>
              <a:rPr lang="en-US" sz="1800" dirty="0">
                <a:solidFill>
                  <a:srgbClr val="A12B2F"/>
                </a:solidFill>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community events totaling </a:t>
            </a:r>
            <a:r>
              <a:rPr lang="en-US" sz="2200" b="1" dirty="0">
                <a:solidFill>
                  <a:srgbClr val="D02C2F"/>
                </a:solidFill>
                <a:effectLst/>
                <a:ea typeface="Calibri" panose="020F0502020204030204" pitchFamily="34" charset="0"/>
                <a:cs typeface="Times New Roman" panose="02020603050405020304" pitchFamily="18" charset="0"/>
              </a:rPr>
              <a:t>327</a:t>
            </a:r>
            <a:r>
              <a:rPr lang="en-US" sz="1800" dirty="0">
                <a:effectLst/>
                <a:ea typeface="Calibri" panose="020F0502020204030204" pitchFamily="34" charset="0"/>
                <a:cs typeface="Times New Roman" panose="02020603050405020304" pitchFamily="18" charset="0"/>
              </a:rPr>
              <a:t> participants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rPr>
              <a:t>Completed strategic planning for the integration of the Cultural Competency Collective of Greater Kansas City and Alive and Well Kansas City</a:t>
            </a:r>
            <a:endParaRPr lang="en-US" sz="1800" dirty="0">
              <a:effectLst/>
              <a:ea typeface="Calibri" panose="020F0502020204030204" pitchFamily="34" charset="0"/>
              <a:cs typeface="Times New Roman" panose="02020603050405020304" pitchFamily="18" charset="0"/>
            </a:endParaRPr>
          </a:p>
          <a:p>
            <a:endParaRPr lang="en-US" sz="2000" dirty="0"/>
          </a:p>
        </p:txBody>
      </p:sp>
      <p:pic>
        <p:nvPicPr>
          <p:cNvPr id="5" name="Content Placeholder 4">
            <a:extLst>
              <a:ext uri="{FF2B5EF4-FFF2-40B4-BE49-F238E27FC236}">
                <a16:creationId xmlns:a16="http://schemas.microsoft.com/office/drawing/2014/main" id="{E7DD28A4-8EE7-4701-871C-C21637896253}"/>
              </a:ext>
            </a:extLst>
          </p:cNvPr>
          <p:cNvPicPr>
            <a:picLocks noChangeAspect="1"/>
          </p:cNvPicPr>
          <p:nvPr/>
        </p:nvPicPr>
        <p:blipFill>
          <a:blip r:embed="rId2">
            <a:extLst>
              <a:ext uri="{28A0092B-C50C-407E-A947-70E740481C1C}">
                <a14:useLocalDpi xmlns:a14="http://schemas.microsoft.com/office/drawing/2010/main" val="0"/>
              </a:ext>
            </a:extLst>
          </a:blip>
          <a:srcRect l="15458" r="15458"/>
          <a:stretch/>
        </p:blipFill>
        <p:spPr>
          <a:xfrm>
            <a:off x="20" y="10"/>
            <a:ext cx="4635571" cy="6857990"/>
          </a:xfrm>
          <a:prstGeom prst="rect">
            <a:avLst/>
          </a:prstGeom>
          <a:effectLst/>
        </p:spPr>
      </p:pic>
    </p:spTree>
    <p:extLst>
      <p:ext uri="{BB962C8B-B14F-4D97-AF65-F5344CB8AC3E}">
        <p14:creationId xmlns:p14="http://schemas.microsoft.com/office/powerpoint/2010/main" val="336528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0044D-A951-4645-9D04-BBA2221A7D36}"/>
              </a:ext>
            </a:extLst>
          </p:cNvPr>
          <p:cNvSpPr>
            <a:spLocks noGrp="1"/>
          </p:cNvSpPr>
          <p:nvPr>
            <p:ph type="title"/>
          </p:nvPr>
        </p:nvSpPr>
        <p:spPr/>
        <p:txBody>
          <a:bodyPr/>
          <a:lstStyle/>
          <a:p>
            <a:r>
              <a:rPr lang="en-US" dirty="0"/>
              <a:t>In 2021…</a:t>
            </a:r>
          </a:p>
        </p:txBody>
      </p:sp>
      <p:sp>
        <p:nvSpPr>
          <p:cNvPr id="4" name="Text Placeholder 3">
            <a:extLst>
              <a:ext uri="{FF2B5EF4-FFF2-40B4-BE49-F238E27FC236}">
                <a16:creationId xmlns:a16="http://schemas.microsoft.com/office/drawing/2014/main" id="{AC2CE604-DDE4-405C-816F-10ACC22BE90C}"/>
              </a:ext>
            </a:extLst>
          </p:cNvPr>
          <p:cNvSpPr>
            <a:spLocks noGrp="1"/>
          </p:cNvSpPr>
          <p:nvPr>
            <p:ph type="body" sz="half" idx="2"/>
          </p:nvPr>
        </p:nvSpPr>
        <p:spPr>
          <a:xfrm>
            <a:off x="1092839" y="2579687"/>
            <a:ext cx="3633889" cy="3811588"/>
          </a:xfrm>
        </p:spPr>
        <p:txBody>
          <a:bodyPr>
            <a:normAutofit/>
          </a:bodyPr>
          <a:lstStyle/>
          <a:p>
            <a:r>
              <a:rPr lang="en-US" sz="2800" dirty="0"/>
              <a:t>Alive and Well communities provided </a:t>
            </a:r>
            <a:r>
              <a:rPr lang="en-US" sz="2800" b="1" dirty="0">
                <a:solidFill>
                  <a:srgbClr val="D02C2F"/>
                </a:solidFill>
              </a:rPr>
              <a:t>320</a:t>
            </a:r>
            <a:r>
              <a:rPr lang="en-US" sz="2800" dirty="0"/>
              <a:t> trainings to more than </a:t>
            </a:r>
            <a:r>
              <a:rPr lang="en-US" sz="2800" b="1" dirty="0">
                <a:solidFill>
                  <a:srgbClr val="D02C2F"/>
                </a:solidFill>
              </a:rPr>
              <a:t>3000</a:t>
            </a:r>
            <a:r>
              <a:rPr lang="en-US" sz="2800" dirty="0"/>
              <a:t> participants. </a:t>
            </a:r>
          </a:p>
        </p:txBody>
      </p:sp>
      <p:pic>
        <p:nvPicPr>
          <p:cNvPr id="5" name="Picture 4">
            <a:extLst>
              <a:ext uri="{FF2B5EF4-FFF2-40B4-BE49-F238E27FC236}">
                <a16:creationId xmlns:a16="http://schemas.microsoft.com/office/drawing/2014/main" id="{1343B0C4-18D8-4BAF-965B-07C39413D988}"/>
              </a:ext>
            </a:extLst>
          </p:cNvPr>
          <p:cNvPicPr>
            <a:picLocks noChangeAspect="1"/>
          </p:cNvPicPr>
          <p:nvPr/>
        </p:nvPicPr>
        <p:blipFill>
          <a:blip r:embed="rId2">
            <a:extLst>
              <a:ext uri="{28A0092B-C50C-407E-A947-70E740481C1C}">
                <a14:useLocalDpi xmlns:a14="http://schemas.microsoft.com/office/drawing/2010/main" val="0"/>
              </a:ext>
            </a:extLst>
          </a:blip>
          <a:srcRect t="13809" b="13809"/>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6" name="Content Placeholder 5">
            <a:extLst>
              <a:ext uri="{FF2B5EF4-FFF2-40B4-BE49-F238E27FC236}">
                <a16:creationId xmlns:a16="http://schemas.microsoft.com/office/drawing/2014/main" id="{D779A674-C2D9-4C28-9DF4-0DD8441EB460}"/>
              </a:ext>
            </a:extLst>
          </p:cNvPr>
          <p:cNvPicPr>
            <a:picLocks noChangeAspect="1"/>
          </p:cNvPicPr>
          <p:nvPr/>
        </p:nvPicPr>
        <p:blipFill>
          <a:blip r:embed="rId3">
            <a:extLst>
              <a:ext uri="{28A0092B-C50C-407E-A947-70E740481C1C}">
                <a14:useLocalDpi xmlns:a14="http://schemas.microsoft.com/office/drawing/2010/main" val="0"/>
              </a:ext>
            </a:extLst>
          </a:blip>
          <a:srcRect t="27529" b="27529"/>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12" name="Title 1">
            <a:extLst>
              <a:ext uri="{FF2B5EF4-FFF2-40B4-BE49-F238E27FC236}">
                <a16:creationId xmlns:a16="http://schemas.microsoft.com/office/drawing/2014/main" id="{B70CA1C1-4097-463B-A0E7-BAD701FFAB28}"/>
              </a:ext>
            </a:extLst>
          </p:cNvPr>
          <p:cNvSpPr txBox="1">
            <a:spLocks/>
          </p:cNvSpPr>
          <p:nvPr/>
        </p:nvSpPr>
        <p:spPr>
          <a:xfrm>
            <a:off x="1092839" y="457200"/>
            <a:ext cx="3633889"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spc="300">
                <a:solidFill>
                  <a:srgbClr val="A12B2F"/>
                </a:solidFill>
                <a:latin typeface="Franklin Gothic Medium Cond" panose="020B0606030402020204" pitchFamily="34" charset="0"/>
                <a:ea typeface="+mj-ea"/>
                <a:cs typeface="+mj-cs"/>
              </a:defRPr>
            </a:lvl1pPr>
          </a:lstStyle>
          <a:p>
            <a:endParaRPr lang="en-US" dirty="0"/>
          </a:p>
        </p:txBody>
      </p:sp>
      <p:sp>
        <p:nvSpPr>
          <p:cNvPr id="14" name="Text Placeholder 3">
            <a:extLst>
              <a:ext uri="{FF2B5EF4-FFF2-40B4-BE49-F238E27FC236}">
                <a16:creationId xmlns:a16="http://schemas.microsoft.com/office/drawing/2014/main" id="{422CD51F-5CA3-4CBE-B133-5AE68CC154FB}"/>
              </a:ext>
            </a:extLst>
          </p:cNvPr>
          <p:cNvSpPr txBox="1">
            <a:spLocks/>
          </p:cNvSpPr>
          <p:nvPr/>
        </p:nvSpPr>
        <p:spPr>
          <a:xfrm>
            <a:off x="1092839" y="2057400"/>
            <a:ext cx="3633889"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Franklin Gothic Book" panose="020B05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Franklin Gothic Book" panose="020B05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Franklin Gothic Book" panose="020B05030201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9849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59186750-9036-4798-A43F-E7C459DA98A1}"/>
              </a:ext>
            </a:extLst>
          </p:cNvPr>
          <p:cNvPicPr>
            <a:picLocks noChangeAspect="1"/>
          </p:cNvPicPr>
          <p:nvPr/>
        </p:nvPicPr>
        <p:blipFill>
          <a:blip r:embed="rId2">
            <a:extLst>
              <a:ext uri="{28A0092B-C50C-407E-A947-70E740481C1C}">
                <a14:useLocalDpi xmlns:a14="http://schemas.microsoft.com/office/drawing/2010/main" val="0"/>
              </a:ext>
            </a:extLst>
          </a:blip>
          <a:srcRect l="16564" r="1656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250A1D92-A8E4-4838-A3F4-C3717A471078}"/>
              </a:ext>
            </a:extLst>
          </p:cNvPr>
          <p:cNvSpPr txBox="1"/>
          <p:nvPr/>
        </p:nvSpPr>
        <p:spPr>
          <a:xfrm>
            <a:off x="6476214" y="603315"/>
            <a:ext cx="5147035" cy="1220847"/>
          </a:xfrm>
          <a:prstGeom prst="rect">
            <a:avLst/>
          </a:prstGeom>
          <a:noFill/>
        </p:spPr>
        <p:txBody>
          <a:bodyPr wrap="square" rtlCol="0">
            <a:spAutoFit/>
          </a:bodyPr>
          <a:lstStyle/>
          <a:p>
            <a:pPr algn="ctr">
              <a:lnSpc>
                <a:spcPts val="4400"/>
              </a:lnSpc>
            </a:pPr>
            <a:r>
              <a:rPr lang="en-US" sz="4000" b="1" spc="300" dirty="0">
                <a:solidFill>
                  <a:srgbClr val="A12B2F"/>
                </a:solidFill>
                <a:latin typeface="Franklin Gothic Medium Cond" panose="020B0606030402020204" pitchFamily="34" charset="0"/>
              </a:rPr>
              <a:t>Creating Alive and Well Schools</a:t>
            </a:r>
          </a:p>
        </p:txBody>
      </p:sp>
      <p:sp>
        <p:nvSpPr>
          <p:cNvPr id="2" name="TextBox 1">
            <a:extLst>
              <a:ext uri="{FF2B5EF4-FFF2-40B4-BE49-F238E27FC236}">
                <a16:creationId xmlns:a16="http://schemas.microsoft.com/office/drawing/2014/main" id="{06EEDE8C-E385-476B-A77E-89C41C311B5F}"/>
              </a:ext>
            </a:extLst>
          </p:cNvPr>
          <p:cNvSpPr txBox="1"/>
          <p:nvPr/>
        </p:nvSpPr>
        <p:spPr>
          <a:xfrm>
            <a:off x="6432124" y="2057400"/>
            <a:ext cx="5191125" cy="4392164"/>
          </a:xfrm>
          <a:prstGeom prst="rect">
            <a:avLst/>
          </a:prstGeom>
          <a:noFill/>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pPr>
            <a:r>
              <a:rPr lang="en-US" sz="1700" dirty="0">
                <a:effectLst/>
                <a:latin typeface="Libre Franklin" pitchFamily="2" charset="0"/>
                <a:ea typeface="Calibri" panose="020F0502020204030204" pitchFamily="34" charset="0"/>
                <a:cs typeface="Times New Roman" panose="02020603050405020304" pitchFamily="18" charset="0"/>
              </a:rPr>
              <a:t>Conducted over </a:t>
            </a:r>
            <a:r>
              <a:rPr lang="en-US" sz="2000" b="1" dirty="0">
                <a:solidFill>
                  <a:srgbClr val="D02C2F"/>
                </a:solidFill>
                <a:effectLst/>
                <a:latin typeface="Libre Franklin" pitchFamily="2" charset="0"/>
                <a:ea typeface="Calibri" panose="020F0502020204030204" pitchFamily="34" charset="0"/>
                <a:cs typeface="Times New Roman" panose="02020603050405020304" pitchFamily="18" charset="0"/>
              </a:rPr>
              <a:t>265</a:t>
            </a:r>
            <a:r>
              <a:rPr lang="en-US" sz="1700" dirty="0">
                <a:effectLst/>
                <a:latin typeface="Libre Franklin" pitchFamily="2" charset="0"/>
                <a:ea typeface="Calibri" panose="020F0502020204030204" pitchFamily="34" charset="0"/>
                <a:cs typeface="Times New Roman" panose="02020603050405020304" pitchFamily="18" charset="0"/>
              </a:rPr>
              <a:t> trainings and reached over </a:t>
            </a:r>
            <a:r>
              <a:rPr lang="en-US" sz="2000" b="1" dirty="0">
                <a:solidFill>
                  <a:srgbClr val="D02C2F"/>
                </a:solidFill>
                <a:effectLst/>
                <a:latin typeface="Libre Franklin" pitchFamily="2" charset="0"/>
                <a:ea typeface="Calibri" panose="020F0502020204030204" pitchFamily="34" charset="0"/>
                <a:cs typeface="Times New Roman" panose="02020603050405020304" pitchFamily="18" charset="0"/>
              </a:rPr>
              <a:t>2300</a:t>
            </a:r>
            <a:r>
              <a:rPr lang="en-US" sz="1700" dirty="0">
                <a:effectLst/>
                <a:latin typeface="Libre Franklin" pitchFamily="2" charset="0"/>
                <a:ea typeface="Calibri" panose="020F0502020204030204" pitchFamily="34" charset="0"/>
                <a:cs typeface="Times New Roman" panose="02020603050405020304" pitchFamily="18" charset="0"/>
              </a:rPr>
              <a:t> educators, administrators, counselors, social workers and support staff.</a:t>
            </a:r>
          </a:p>
          <a:p>
            <a:pPr marL="342900" indent="-342900">
              <a:lnSpc>
                <a:spcPct val="107000"/>
              </a:lnSpc>
              <a:spcAft>
                <a:spcPts val="800"/>
              </a:spcAft>
              <a:buFont typeface="Symbol" panose="05050102010706020507" pitchFamily="18" charset="2"/>
              <a:buChar char=""/>
            </a:pPr>
            <a:r>
              <a:rPr lang="en-US" sz="1700" dirty="0">
                <a:effectLst/>
                <a:latin typeface="Libre Franklin" pitchFamily="2" charset="0"/>
                <a:ea typeface="Calibri" panose="020F0502020204030204" pitchFamily="34" charset="0"/>
                <a:cs typeface="Times New Roman" panose="02020603050405020304" pitchFamily="18" charset="0"/>
              </a:rPr>
              <a:t>Secured new contracts with </a:t>
            </a:r>
            <a:r>
              <a:rPr lang="en-US" sz="2000" b="1" dirty="0">
                <a:solidFill>
                  <a:srgbClr val="004750"/>
                </a:solidFill>
                <a:effectLst/>
                <a:latin typeface="Libre Franklin" pitchFamily="2" charset="0"/>
                <a:ea typeface="Calibri" panose="020F0502020204030204" pitchFamily="34" charset="0"/>
                <a:cs typeface="Times New Roman" panose="02020603050405020304" pitchFamily="18" charset="0"/>
              </a:rPr>
              <a:t>5</a:t>
            </a:r>
            <a:r>
              <a:rPr lang="en-US" sz="1700" dirty="0">
                <a:effectLst/>
                <a:latin typeface="Libre Franklin" pitchFamily="2" charset="0"/>
                <a:ea typeface="Calibri" panose="020F0502020204030204" pitchFamily="34" charset="0"/>
                <a:cs typeface="Times New Roman" panose="02020603050405020304" pitchFamily="18" charset="0"/>
              </a:rPr>
              <a:t> major school districts (Rockwood, RGSD, U-City, KCPS, Hazelwood)</a:t>
            </a:r>
          </a:p>
          <a:p>
            <a:pPr marL="342900" indent="-342900">
              <a:lnSpc>
                <a:spcPct val="107000"/>
              </a:lnSpc>
              <a:spcAft>
                <a:spcPts val="800"/>
              </a:spcAft>
              <a:buFont typeface="Symbol" panose="05050102010706020507" pitchFamily="18" charset="2"/>
              <a:buChar char=""/>
            </a:pPr>
            <a:r>
              <a:rPr lang="en-US" sz="1700" dirty="0">
                <a:latin typeface="Libre Franklin" pitchFamily="2" charset="0"/>
                <a:ea typeface="Calibri" panose="020F0502020204030204" pitchFamily="34" charset="0"/>
                <a:cs typeface="Times New Roman" panose="02020603050405020304" pitchFamily="18" charset="0"/>
              </a:rPr>
              <a:t>In 2021, Alive and Well was in </a:t>
            </a:r>
            <a:r>
              <a:rPr lang="en-US" sz="2000" b="1" dirty="0">
                <a:solidFill>
                  <a:srgbClr val="8A1E41"/>
                </a:solidFill>
                <a:effectLst/>
                <a:latin typeface="Libre Franklin" pitchFamily="2" charset="0"/>
                <a:ea typeface="Calibri" panose="020F0502020204030204" pitchFamily="34" charset="0"/>
                <a:cs typeface="Times New Roman" panose="02020603050405020304" pitchFamily="18" charset="0"/>
              </a:rPr>
              <a:t>175</a:t>
            </a:r>
            <a:r>
              <a:rPr lang="en-US" sz="1700" dirty="0">
                <a:effectLst/>
                <a:latin typeface="Libre Franklin" pitchFamily="2" charset="0"/>
                <a:ea typeface="Calibri" panose="020F0502020204030204" pitchFamily="34" charset="0"/>
                <a:cs typeface="Times New Roman" panose="02020603050405020304" pitchFamily="18" charset="0"/>
              </a:rPr>
              <a:t> schools in </a:t>
            </a:r>
            <a:r>
              <a:rPr lang="en-US" sz="2000" b="1" dirty="0">
                <a:solidFill>
                  <a:srgbClr val="8A1E41"/>
                </a:solidFill>
                <a:effectLst/>
                <a:latin typeface="Libre Franklin" pitchFamily="2" charset="0"/>
                <a:ea typeface="Calibri" panose="020F0502020204030204" pitchFamily="34" charset="0"/>
                <a:cs typeface="Times New Roman" panose="02020603050405020304" pitchFamily="18" charset="0"/>
              </a:rPr>
              <a:t>10</a:t>
            </a:r>
            <a:r>
              <a:rPr lang="en-US" sz="1700" dirty="0">
                <a:effectLst/>
                <a:latin typeface="Libre Franklin" pitchFamily="2" charset="0"/>
                <a:ea typeface="Calibri" panose="020F0502020204030204" pitchFamily="34" charset="0"/>
                <a:cs typeface="Times New Roman" panose="02020603050405020304" pitchFamily="18" charset="0"/>
              </a:rPr>
              <a:t> districts</a:t>
            </a:r>
            <a:endParaRPr lang="en-US" sz="1700" dirty="0">
              <a:latin typeface="Libre Franklin" pitchFamily="2"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US" sz="1700" dirty="0">
                <a:effectLst/>
                <a:latin typeface="Libre Franklin" pitchFamily="2" charset="0"/>
                <a:ea typeface="Calibri" panose="020F0502020204030204" pitchFamily="34" charset="0"/>
                <a:cs typeface="Times New Roman" panose="02020603050405020304" pitchFamily="18" charset="0"/>
              </a:rPr>
              <a:t>Developed a new evaluation strategy using Results Based Accountability that connects the work we do to previously identified equity indicators.</a:t>
            </a:r>
          </a:p>
          <a:p>
            <a:pPr marL="342900" indent="-342900">
              <a:lnSpc>
                <a:spcPct val="107000"/>
              </a:lnSpc>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656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6412-78E6-4677-A74F-1F3FB5251F6C}"/>
              </a:ext>
            </a:extLst>
          </p:cNvPr>
          <p:cNvSpPr>
            <a:spLocks noGrp="1"/>
          </p:cNvSpPr>
          <p:nvPr>
            <p:ph type="title"/>
          </p:nvPr>
        </p:nvSpPr>
        <p:spPr/>
        <p:txBody>
          <a:bodyPr/>
          <a:lstStyle/>
          <a:p>
            <a:r>
              <a:rPr lang="en-US" dirty="0"/>
              <a:t>Creating Alive and Well Schools (cont.)</a:t>
            </a:r>
          </a:p>
        </p:txBody>
      </p:sp>
      <p:sp>
        <p:nvSpPr>
          <p:cNvPr id="3" name="Content Placeholder 2">
            <a:extLst>
              <a:ext uri="{FF2B5EF4-FFF2-40B4-BE49-F238E27FC236}">
                <a16:creationId xmlns:a16="http://schemas.microsoft.com/office/drawing/2014/main" id="{9BC79E62-8D79-4A22-B8E4-175A904C9455}"/>
              </a:ext>
            </a:extLst>
          </p:cNvPr>
          <p:cNvSpPr>
            <a:spLocks noGrp="1"/>
          </p:cNvSpPr>
          <p:nvPr>
            <p:ph idx="1"/>
          </p:nvPr>
        </p:nvSpPr>
        <p:spPr>
          <a:xfrm>
            <a:off x="1173803" y="1357059"/>
            <a:ext cx="9827572" cy="4843716"/>
          </a:xfrm>
        </p:spPr>
        <p:txBody>
          <a:bodyPr>
            <a:normAutofit fontScale="850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Continued to evolve Alive and Well’s strategy to supporting schools-emphasizing </a:t>
            </a:r>
            <a:r>
              <a:rPr lang="en-US" sz="1900" b="1" dirty="0">
                <a:solidFill>
                  <a:srgbClr val="D02C2F"/>
                </a:solidFill>
                <a:effectLst/>
                <a:ea typeface="Calibri" panose="020F0502020204030204" pitchFamily="34" charset="0"/>
                <a:cs typeface="Times New Roman" panose="02020603050405020304" pitchFamily="18" charset="0"/>
              </a:rPr>
              <a:t>customized responses </a:t>
            </a:r>
            <a:r>
              <a:rPr lang="en-US" sz="1800" dirty="0">
                <a:effectLst/>
                <a:ea typeface="Calibri" panose="020F0502020204030204" pitchFamily="34" charset="0"/>
                <a:cs typeface="Times New Roman" panose="02020603050405020304" pitchFamily="18" charset="0"/>
              </a:rPr>
              <a:t>to the unique challenges experienced within each school and district. </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Built on the expertise of educators to provide accessible and digestible </a:t>
            </a:r>
            <a:r>
              <a:rPr lang="en-US" sz="1900" b="1" dirty="0">
                <a:solidFill>
                  <a:srgbClr val="004750"/>
                </a:solidFill>
                <a:effectLst/>
                <a:ea typeface="Calibri" panose="020F0502020204030204" pitchFamily="34" charset="0"/>
                <a:cs typeface="Times New Roman" panose="02020603050405020304" pitchFamily="18" charset="0"/>
              </a:rPr>
              <a:t>short bursts of information</a:t>
            </a:r>
            <a:r>
              <a:rPr lang="en-US" sz="1800" dirty="0">
                <a:effectLst/>
                <a:ea typeface="Calibri" panose="020F0502020204030204" pitchFamily="34" charset="0"/>
                <a:cs typeface="Times New Roman" panose="02020603050405020304" pitchFamily="18" charset="0"/>
              </a:rPr>
              <a:t>, narrowed down to be specifically impactful. </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Further supported educational leaders and administrators in understanding and applying their role in the trauma-informed schools movement, including by </a:t>
            </a:r>
            <a:r>
              <a:rPr lang="en-US" sz="1900" b="1" dirty="0">
                <a:solidFill>
                  <a:srgbClr val="8A1E41"/>
                </a:solidFill>
                <a:effectLst/>
                <a:ea typeface="Calibri" panose="020F0502020204030204" pitchFamily="34" charset="0"/>
                <a:cs typeface="Times New Roman" panose="02020603050405020304" pitchFamily="18" charset="0"/>
              </a:rPr>
              <a:t>tailoring existing training materials</a:t>
            </a:r>
            <a:r>
              <a:rPr lang="en-US" sz="1800" dirty="0">
                <a:effectLst/>
                <a:ea typeface="Calibri" panose="020F0502020204030204" pitchFamily="34" charset="0"/>
                <a:cs typeface="Times New Roman" panose="02020603050405020304" pitchFamily="18" charset="0"/>
              </a:rPr>
              <a:t> to the unique perspective of school and district leaders. </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Developed, launched, and improved several </a:t>
            </a:r>
            <a:r>
              <a:rPr lang="en-US" sz="1900" b="1" dirty="0">
                <a:solidFill>
                  <a:srgbClr val="D02C2F"/>
                </a:solidFill>
                <a:effectLst/>
                <a:ea typeface="Calibri" panose="020F0502020204030204" pitchFamily="34" charset="0"/>
                <a:cs typeface="Times New Roman" panose="02020603050405020304" pitchFamily="18" charset="0"/>
              </a:rPr>
              <a:t>activity-based learning tools</a:t>
            </a:r>
            <a:r>
              <a:rPr lang="en-US" sz="1800" dirty="0">
                <a:effectLst/>
                <a:ea typeface="Calibri" panose="020F0502020204030204" pitchFamily="34" charset="0"/>
                <a:cs typeface="Times New Roman" panose="02020603050405020304" pitchFamily="18" charset="0"/>
              </a:rPr>
              <a:t>, including the experiential “In Their Shoes” activity and implementing school-wide Brain Game sessions. </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Scheduled to train at </a:t>
            </a:r>
            <a:r>
              <a:rPr lang="en-US" sz="1900" b="1" dirty="0">
                <a:solidFill>
                  <a:srgbClr val="004750"/>
                </a:solidFill>
                <a:effectLst/>
                <a:ea typeface="Calibri" panose="020F0502020204030204" pitchFamily="34" charset="0"/>
                <a:cs typeface="Times New Roman" panose="02020603050405020304" pitchFamily="18" charset="0"/>
              </a:rPr>
              <a:t>all district level PD </a:t>
            </a:r>
            <a:r>
              <a:rPr lang="en-US" sz="1800" dirty="0">
                <a:effectLst/>
                <a:ea typeface="Calibri" panose="020F0502020204030204" pitchFamily="34" charset="0"/>
                <a:cs typeface="Times New Roman" panose="02020603050405020304" pitchFamily="18" charset="0"/>
              </a:rPr>
              <a:t>in Rockwood and Hazelwood</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Developed and implemented </a:t>
            </a:r>
            <a:r>
              <a:rPr lang="en-US" sz="1900" b="1" dirty="0">
                <a:solidFill>
                  <a:srgbClr val="8A1E41"/>
                </a:solidFill>
                <a:effectLst/>
                <a:ea typeface="Calibri" panose="020F0502020204030204" pitchFamily="34" charset="0"/>
                <a:cs typeface="Times New Roman" panose="02020603050405020304" pitchFamily="18" charset="0"/>
              </a:rPr>
              <a:t>Racial and Historical Trauma trainings</a:t>
            </a:r>
            <a:r>
              <a:rPr lang="en-US" sz="1800" dirty="0">
                <a:effectLst/>
                <a:ea typeface="Calibri" panose="020F0502020204030204" pitchFamily="34" charset="0"/>
                <a:cs typeface="Times New Roman" panose="02020603050405020304" pitchFamily="18" charset="0"/>
              </a:rPr>
              <a:t>, pulling in district/building specific demographics and statistics.</a:t>
            </a:r>
          </a:p>
          <a:p>
            <a:pPr marL="342900" marR="0" lvl="0" indent="-342900">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rPr>
              <a:t>Completed pilot project with the Missouri Developmental Disabilities Council that resulted in a toolkit for learners with intellectual disabilities </a:t>
            </a:r>
            <a:r>
              <a:rPr lang="en-US" sz="1800" dirty="0">
                <a:effectLst/>
                <a:ea typeface="Calibri" panose="020F0502020204030204" pitchFamily="34" charset="0"/>
                <a:hlinkClick r:id="rId2"/>
              </a:rPr>
              <a:t>https://www.awcommunities.org/learnerswithidd</a:t>
            </a:r>
            <a:endParaRPr lang="en-US" dirty="0"/>
          </a:p>
        </p:txBody>
      </p:sp>
    </p:spTree>
    <p:extLst>
      <p:ext uri="{BB962C8B-B14F-4D97-AF65-F5344CB8AC3E}">
        <p14:creationId xmlns:p14="http://schemas.microsoft.com/office/powerpoint/2010/main" val="319357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6412-78E6-4677-A74F-1F3FB5251F6C}"/>
              </a:ext>
            </a:extLst>
          </p:cNvPr>
          <p:cNvSpPr>
            <a:spLocks noGrp="1"/>
          </p:cNvSpPr>
          <p:nvPr>
            <p:ph type="title"/>
          </p:nvPr>
        </p:nvSpPr>
        <p:spPr/>
        <p:txBody>
          <a:bodyPr/>
          <a:lstStyle/>
          <a:p>
            <a:r>
              <a:rPr lang="en-US" dirty="0"/>
              <a:t>REACH: Supporting Schools Across Missouri</a:t>
            </a:r>
          </a:p>
        </p:txBody>
      </p:sp>
      <p:sp>
        <p:nvSpPr>
          <p:cNvPr id="3" name="Content Placeholder 2">
            <a:extLst>
              <a:ext uri="{FF2B5EF4-FFF2-40B4-BE49-F238E27FC236}">
                <a16:creationId xmlns:a16="http://schemas.microsoft.com/office/drawing/2014/main" id="{9BC79E62-8D79-4A22-B8E4-175A904C9455}"/>
              </a:ext>
            </a:extLst>
          </p:cNvPr>
          <p:cNvSpPr>
            <a:spLocks noGrp="1"/>
          </p:cNvSpPr>
          <p:nvPr>
            <p:ph idx="1"/>
          </p:nvPr>
        </p:nvSpPr>
        <p:spPr>
          <a:xfrm>
            <a:off x="1173803" y="1357059"/>
            <a:ext cx="9827572" cy="4143882"/>
          </a:xfrm>
        </p:spPr>
        <p:txBody>
          <a:bodyPr>
            <a:normAutofit fontScale="92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Completed our contract with the Missouri Department of Elementary and Secondary Education. The </a:t>
            </a:r>
            <a:r>
              <a:rPr lang="en-US" sz="2100" b="1" dirty="0">
                <a:solidFill>
                  <a:srgbClr val="D02C2F"/>
                </a:solidFill>
                <a:effectLst/>
                <a:ea typeface="Calibri" panose="020F0502020204030204" pitchFamily="34" charset="0"/>
                <a:cs typeface="Times New Roman" panose="02020603050405020304" pitchFamily="18" charset="0"/>
              </a:rPr>
              <a:t>#Reach4MO campaign </a:t>
            </a:r>
            <a:r>
              <a:rPr lang="en-US" sz="1800" dirty="0">
                <a:effectLst/>
                <a:ea typeface="Calibri" panose="020F0502020204030204" pitchFamily="34" charset="0"/>
                <a:cs typeface="Times New Roman" panose="02020603050405020304" pitchFamily="18" charset="0"/>
              </a:rPr>
              <a:t>set out to “Help Schools Heal During COVID-19”</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Alive and Well developed and offered to schools critical incident debriefing, peer led supportive spaces, social emotional learning strategy teams, team trainings, and written guidance documents</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b="1" dirty="0">
                <a:solidFill>
                  <a:srgbClr val="004750"/>
                </a:solidFill>
                <a:effectLst/>
                <a:ea typeface="Calibri" panose="020F0502020204030204" pitchFamily="34" charset="0"/>
                <a:cs typeface="Times New Roman" panose="02020603050405020304" pitchFamily="18" charset="0"/>
              </a:rPr>
              <a:t>1,250</a:t>
            </a:r>
            <a:r>
              <a:rPr lang="en-US" sz="1800" dirty="0">
                <a:effectLst/>
                <a:ea typeface="Calibri" panose="020F0502020204030204" pitchFamily="34" charset="0"/>
                <a:cs typeface="Times New Roman" panose="02020603050405020304" pitchFamily="18" charset="0"/>
              </a:rPr>
              <a:t> participants attended sessions throughout the entire project</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b="1" dirty="0">
                <a:solidFill>
                  <a:srgbClr val="D02C2F"/>
                </a:solidFill>
                <a:effectLst/>
                <a:ea typeface="Calibri" panose="020F0502020204030204" pitchFamily="34" charset="0"/>
                <a:cs typeface="Times New Roman" panose="02020603050405020304" pitchFamily="18" charset="0"/>
              </a:rPr>
              <a:t>68</a:t>
            </a:r>
            <a:r>
              <a:rPr lang="en-US" sz="1800" dirty="0">
                <a:effectLst/>
                <a:ea typeface="Calibri" panose="020F0502020204030204" pitchFamily="34" charset="0"/>
                <a:cs typeface="Times New Roman" panose="02020603050405020304" pitchFamily="18" charset="0"/>
              </a:rPr>
              <a:t> hours of trainings developed for educators by Alive and Well</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REACH served educators from </a:t>
            </a:r>
            <a:r>
              <a:rPr lang="en-US" sz="2200" b="1" dirty="0">
                <a:solidFill>
                  <a:srgbClr val="8A1E41"/>
                </a:solidFill>
                <a:effectLst/>
                <a:ea typeface="Calibri" panose="020F0502020204030204" pitchFamily="34" charset="0"/>
                <a:cs typeface="Times New Roman" panose="02020603050405020304" pitchFamily="18" charset="0"/>
              </a:rPr>
              <a:t>all DESE regions </a:t>
            </a:r>
            <a:r>
              <a:rPr lang="en-US" sz="1800" dirty="0">
                <a:effectLst/>
                <a:ea typeface="Calibri" panose="020F0502020204030204" pitchFamily="34" charset="0"/>
                <a:cs typeface="Times New Roman" panose="02020603050405020304" pitchFamily="18" charset="0"/>
              </a:rPr>
              <a:t>and approximately </a:t>
            </a:r>
            <a:r>
              <a:rPr lang="en-US" sz="2200" b="1" dirty="0">
                <a:solidFill>
                  <a:srgbClr val="8A1E41"/>
                </a:solidFill>
                <a:effectLst/>
                <a:ea typeface="Calibri" panose="020F0502020204030204" pitchFamily="34" charset="0"/>
                <a:cs typeface="Times New Roman" panose="02020603050405020304" pitchFamily="18" charset="0"/>
              </a:rPr>
              <a:t>25%</a:t>
            </a:r>
            <a:r>
              <a:rPr lang="en-US" sz="1800" dirty="0">
                <a:effectLst/>
                <a:ea typeface="Calibri" panose="020F0502020204030204" pitchFamily="34" charset="0"/>
                <a:cs typeface="Times New Roman" panose="02020603050405020304" pitchFamily="18" charset="0"/>
              </a:rPr>
              <a:t> of school districts in Missouri</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The SELS Team developed and finalized the Self-Care Kit as a resource for schools and communities.</a:t>
            </a:r>
          </a:p>
          <a:p>
            <a:endParaRPr lang="en-US" dirty="0"/>
          </a:p>
        </p:txBody>
      </p:sp>
    </p:spTree>
    <p:extLst>
      <p:ext uri="{BB962C8B-B14F-4D97-AF65-F5344CB8AC3E}">
        <p14:creationId xmlns:p14="http://schemas.microsoft.com/office/powerpoint/2010/main" val="53447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F7199-F9F5-404C-9033-0996D198CBB5}"/>
              </a:ext>
            </a:extLst>
          </p:cNvPr>
          <p:cNvSpPr>
            <a:spLocks noGrp="1"/>
          </p:cNvSpPr>
          <p:nvPr>
            <p:ph type="title"/>
          </p:nvPr>
        </p:nvSpPr>
        <p:spPr>
          <a:xfrm>
            <a:off x="4965430" y="629268"/>
            <a:ext cx="6586491" cy="1286160"/>
          </a:xfrm>
        </p:spPr>
        <p:txBody>
          <a:bodyPr anchor="b">
            <a:normAutofit/>
          </a:bodyPr>
          <a:lstStyle/>
          <a:p>
            <a:r>
              <a:rPr lang="en-US" sz="3000" dirty="0"/>
              <a:t>Alive and Well Youth</a:t>
            </a:r>
          </a:p>
        </p:txBody>
      </p:sp>
      <p:sp>
        <p:nvSpPr>
          <p:cNvPr id="9" name="Content Placeholder 8">
            <a:extLst>
              <a:ext uri="{FF2B5EF4-FFF2-40B4-BE49-F238E27FC236}">
                <a16:creationId xmlns:a16="http://schemas.microsoft.com/office/drawing/2014/main" id="{246484F7-8612-4A5D-B26F-BA5CDEF1F7BB}"/>
              </a:ext>
            </a:extLst>
          </p:cNvPr>
          <p:cNvSpPr>
            <a:spLocks noGrp="1"/>
          </p:cNvSpPr>
          <p:nvPr>
            <p:ph idx="1"/>
          </p:nvPr>
        </p:nvSpPr>
        <p:spPr>
          <a:xfrm>
            <a:off x="4965431" y="2438400"/>
            <a:ext cx="6586490" cy="3667124"/>
          </a:xfrm>
        </p:spPr>
        <p:txBody>
          <a:bodyPr>
            <a:normAutofit fontScale="850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200" b="1" dirty="0">
                <a:solidFill>
                  <a:srgbClr val="004750"/>
                </a:solidFill>
                <a:effectLst/>
                <a:ea typeface="Calibri" panose="020F0502020204030204" pitchFamily="34" charset="0"/>
                <a:cs typeface="Times New Roman" panose="02020603050405020304" pitchFamily="18" charset="0"/>
              </a:rPr>
              <a:t>4</a:t>
            </a:r>
            <a:r>
              <a:rPr lang="en-US" sz="1800" dirty="0">
                <a:effectLst/>
                <a:ea typeface="Calibri" panose="020F0502020204030204" pitchFamily="34" charset="0"/>
                <a:cs typeface="Times New Roman" panose="02020603050405020304" pitchFamily="18" charset="0"/>
              </a:rPr>
              <a:t> youth participated in the first youth advisory board. </a:t>
            </a:r>
            <a:r>
              <a:rPr lang="en-US" sz="2200" b="1" dirty="0">
                <a:solidFill>
                  <a:srgbClr val="D02C2F"/>
                </a:solidFill>
                <a:effectLst/>
                <a:ea typeface="Calibri" panose="020F0502020204030204" pitchFamily="34" charset="0"/>
                <a:cs typeface="Times New Roman" panose="02020603050405020304" pitchFamily="18" charset="0"/>
              </a:rPr>
              <a:t>40</a:t>
            </a:r>
            <a:r>
              <a:rPr lang="en-US" sz="1800" dirty="0">
                <a:effectLst/>
                <a:ea typeface="Calibri" panose="020F0502020204030204" pitchFamily="34" charset="0"/>
                <a:cs typeface="Times New Roman" panose="02020603050405020304" pitchFamily="18" charset="0"/>
              </a:rPr>
              <a:t> hours spent facilitating/mentoring/coaching about School Safety and Mental Health</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Youth Advisory Board participated in a panel about school safety that had </a:t>
            </a:r>
            <a:r>
              <a:rPr lang="en-US" sz="2200" b="1" dirty="0">
                <a:solidFill>
                  <a:srgbClr val="D02C2F"/>
                </a:solidFill>
                <a:effectLst/>
                <a:ea typeface="Calibri" panose="020F0502020204030204" pitchFamily="34" charset="0"/>
              </a:rPr>
              <a:t>50</a:t>
            </a:r>
            <a:r>
              <a:rPr lang="en-US" sz="1800" dirty="0">
                <a:effectLst/>
                <a:ea typeface="Calibri" panose="020F0502020204030204" pitchFamily="34" charset="0"/>
              </a:rPr>
              <a:t> participants, both teens and adults, from schools and various organizations in Missouri.</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The Youth Ambassador program re-started with </a:t>
            </a:r>
            <a:r>
              <a:rPr lang="en-US" sz="2200" b="1" dirty="0">
                <a:solidFill>
                  <a:srgbClr val="004750"/>
                </a:solidFill>
                <a:effectLst/>
                <a:ea typeface="Calibri" panose="020F0502020204030204" pitchFamily="34" charset="0"/>
                <a:cs typeface="Times New Roman" panose="02020603050405020304" pitchFamily="18" charset="0"/>
              </a:rPr>
              <a:t>10</a:t>
            </a:r>
            <a:r>
              <a:rPr lang="en-US" sz="1800" dirty="0">
                <a:effectLst/>
                <a:ea typeface="Calibri" panose="020F0502020204030204" pitchFamily="34" charset="0"/>
                <a:cs typeface="Times New Roman" panose="02020603050405020304" pitchFamily="18" charset="0"/>
              </a:rPr>
              <a:t> youth ambassadors started from </a:t>
            </a:r>
            <a:r>
              <a:rPr lang="en-US" sz="2200" b="1" dirty="0">
                <a:solidFill>
                  <a:srgbClr val="004750"/>
                </a:solidFill>
                <a:effectLst/>
                <a:ea typeface="Calibri" panose="020F0502020204030204" pitchFamily="34" charset="0"/>
                <a:cs typeface="Times New Roman" panose="02020603050405020304" pitchFamily="18" charset="0"/>
              </a:rPr>
              <a:t>6</a:t>
            </a:r>
            <a:r>
              <a:rPr lang="en-US" sz="1800" dirty="0">
                <a:effectLst/>
                <a:ea typeface="Calibri" panose="020F0502020204030204" pitchFamily="34" charset="0"/>
                <a:cs typeface="Times New Roman" panose="02020603050405020304" pitchFamily="18" charset="0"/>
              </a:rPr>
              <a:t> school districts in the STL region</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Launched the Youth Advisory Committee, which deepens the participants’  knowledge and understanding of trauma and how it impacts the daily practice, policy creation and implementation, and the culture of schools and communities. </a:t>
            </a:r>
            <a:endParaRPr lang="en-US" sz="2000" dirty="0"/>
          </a:p>
        </p:txBody>
      </p:sp>
      <p:pic>
        <p:nvPicPr>
          <p:cNvPr id="5" name="Content Placeholder 4">
            <a:extLst>
              <a:ext uri="{FF2B5EF4-FFF2-40B4-BE49-F238E27FC236}">
                <a16:creationId xmlns:a16="http://schemas.microsoft.com/office/drawing/2014/main" id="{E7DD28A4-8EE7-4701-871C-C21637896253}"/>
              </a:ext>
            </a:extLst>
          </p:cNvPr>
          <p:cNvPicPr>
            <a:picLocks noChangeAspect="1"/>
          </p:cNvPicPr>
          <p:nvPr/>
        </p:nvPicPr>
        <p:blipFill rotWithShape="1">
          <a:blip r:embed="rId2">
            <a:extLst>
              <a:ext uri="{28A0092B-C50C-407E-A947-70E740481C1C}">
                <a14:useLocalDpi xmlns:a14="http://schemas.microsoft.com/office/drawing/2010/main" val="0"/>
              </a:ext>
            </a:extLst>
          </a:blip>
          <a:srcRect l="18316" t="5882" r="18316" b="5882"/>
          <a:stretch/>
        </p:blipFill>
        <p:spPr>
          <a:xfrm>
            <a:off x="20" y="10"/>
            <a:ext cx="4635578" cy="685800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B6A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499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59186750-9036-4798-A43F-E7C459DA98A1}"/>
              </a:ext>
            </a:extLst>
          </p:cNvPr>
          <p:cNvPicPr>
            <a:picLocks noChangeAspect="1"/>
          </p:cNvPicPr>
          <p:nvPr/>
        </p:nvPicPr>
        <p:blipFill>
          <a:blip r:embed="rId2">
            <a:extLst>
              <a:ext uri="{28A0092B-C50C-407E-A947-70E740481C1C}">
                <a14:useLocalDpi xmlns:a14="http://schemas.microsoft.com/office/drawing/2010/main" val="0"/>
              </a:ext>
            </a:extLst>
          </a:blip>
          <a:srcRect t="7918" b="791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250A1D92-A8E4-4838-A3F4-C3717A471078}"/>
              </a:ext>
            </a:extLst>
          </p:cNvPr>
          <p:cNvSpPr txBox="1"/>
          <p:nvPr/>
        </p:nvSpPr>
        <p:spPr>
          <a:xfrm>
            <a:off x="6476214" y="603315"/>
            <a:ext cx="5147035" cy="1785104"/>
          </a:xfrm>
          <a:prstGeom prst="rect">
            <a:avLst/>
          </a:prstGeom>
          <a:noFill/>
        </p:spPr>
        <p:txBody>
          <a:bodyPr wrap="square" rtlCol="0">
            <a:spAutoFit/>
          </a:bodyPr>
          <a:lstStyle/>
          <a:p>
            <a:pPr algn="ctr">
              <a:lnSpc>
                <a:spcPts val="4400"/>
              </a:lnSpc>
            </a:pPr>
            <a:r>
              <a:rPr lang="en-US" sz="4000" b="1" spc="300" dirty="0">
                <a:solidFill>
                  <a:srgbClr val="A12B2F"/>
                </a:solidFill>
                <a:latin typeface="Franklin Gothic Medium Cond" panose="020B0606030402020204" pitchFamily="34" charset="0"/>
              </a:rPr>
              <a:t>Created Trauma-Informed Healthcare Systems</a:t>
            </a:r>
          </a:p>
        </p:txBody>
      </p:sp>
      <p:sp>
        <p:nvSpPr>
          <p:cNvPr id="2" name="TextBox 1">
            <a:extLst>
              <a:ext uri="{FF2B5EF4-FFF2-40B4-BE49-F238E27FC236}">
                <a16:creationId xmlns:a16="http://schemas.microsoft.com/office/drawing/2014/main" id="{06EEDE8C-E385-476B-A77E-89C41C311B5F}"/>
              </a:ext>
            </a:extLst>
          </p:cNvPr>
          <p:cNvSpPr txBox="1"/>
          <p:nvPr/>
        </p:nvSpPr>
        <p:spPr>
          <a:xfrm>
            <a:off x="6476214" y="2609850"/>
            <a:ext cx="5191125" cy="3699090"/>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Libre Franklin" pitchFamily="2" charset="0"/>
                <a:ea typeface="Calibri" panose="020F0502020204030204" pitchFamily="34" charset="0"/>
                <a:cs typeface="Times New Roman" panose="02020603050405020304" pitchFamily="18" charset="0"/>
              </a:rPr>
              <a:t>Missouri Hospital Association Pilot kicked off utilizing the Missouri Model to develop </a:t>
            </a:r>
            <a:r>
              <a:rPr lang="en-US" b="1" dirty="0">
                <a:solidFill>
                  <a:srgbClr val="004750"/>
                </a:solidFill>
                <a:effectLst/>
                <a:latin typeface="Libre Franklin" pitchFamily="2" charset="0"/>
                <a:ea typeface="Calibri" panose="020F0502020204030204" pitchFamily="34" charset="0"/>
                <a:cs typeface="Times New Roman" panose="02020603050405020304" pitchFamily="18" charset="0"/>
              </a:rPr>
              <a:t>equity centered trauma-informed healthcare</a:t>
            </a:r>
          </a:p>
          <a:p>
            <a:pPr marR="0" lvl="0">
              <a:lnSpc>
                <a:spcPct val="107000"/>
              </a:lnSpc>
              <a:spcBef>
                <a:spcPts val="0"/>
              </a:spcBef>
              <a:spcAft>
                <a:spcPts val="0"/>
              </a:spcAft>
            </a:pPr>
            <a:endParaRPr lang="en-US" sz="1600" dirty="0">
              <a:effectLst/>
              <a:latin typeface="Libre Franklin"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Libre Franklin" pitchFamily="2" charset="0"/>
                <a:ea typeface="Times New Roman" panose="02020603050405020304" pitchFamily="18" charset="0"/>
                <a:cs typeface="Times New Roman" panose="02020603050405020304" pitchFamily="18" charset="0"/>
              </a:rPr>
              <a:t>Launched and supported trauma-informed journeys through the Missouri Hospital Association Pilot in three major healthcare organizations, including BJC, St. Louis Children’s Hospital, and Washington University. </a:t>
            </a:r>
          </a:p>
          <a:p>
            <a:pPr marL="342900" marR="0" lvl="0" indent="-342900">
              <a:lnSpc>
                <a:spcPct val="107000"/>
              </a:lnSpc>
              <a:spcBef>
                <a:spcPts val="0"/>
              </a:spcBef>
              <a:spcAft>
                <a:spcPts val="0"/>
              </a:spcAft>
              <a:buFont typeface="Symbol" panose="05050102010706020507" pitchFamily="18" charset="2"/>
              <a:buChar char=""/>
            </a:pPr>
            <a:endParaRPr lang="en-US" sz="1600" dirty="0">
              <a:latin typeface="Libre Franklin" pitchFamily="2"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600" dirty="0">
                <a:effectLst/>
                <a:latin typeface="Libre Franklin" pitchFamily="2" charset="0"/>
                <a:ea typeface="Times New Roman" panose="02020603050405020304" pitchFamily="18" charset="0"/>
                <a:cs typeface="Times New Roman" panose="02020603050405020304" pitchFamily="18" charset="0"/>
              </a:rPr>
              <a:t>Over </a:t>
            </a:r>
            <a:r>
              <a:rPr lang="en-US" b="1" dirty="0">
                <a:solidFill>
                  <a:srgbClr val="D02C2F"/>
                </a:solidFill>
                <a:effectLst/>
                <a:latin typeface="Libre Franklin" pitchFamily="2" charset="0"/>
                <a:ea typeface="Times New Roman" panose="02020603050405020304" pitchFamily="18" charset="0"/>
                <a:cs typeface="Times New Roman" panose="02020603050405020304" pitchFamily="18" charset="0"/>
              </a:rPr>
              <a:t>54</a:t>
            </a:r>
            <a:r>
              <a:rPr lang="en-US" sz="1600" dirty="0">
                <a:effectLst/>
                <a:latin typeface="Libre Franklin" pitchFamily="2" charset="0"/>
                <a:ea typeface="Times New Roman" panose="02020603050405020304" pitchFamily="18" charset="0"/>
                <a:cs typeface="Times New Roman" panose="02020603050405020304" pitchFamily="18" charset="0"/>
              </a:rPr>
              <a:t> hours of trainings reaching </a:t>
            </a:r>
            <a:r>
              <a:rPr lang="en-US" b="1" dirty="0">
                <a:solidFill>
                  <a:srgbClr val="D02C2F"/>
                </a:solidFill>
                <a:effectLst/>
                <a:latin typeface="Libre Franklin" pitchFamily="2" charset="0"/>
                <a:ea typeface="Times New Roman" panose="02020603050405020304" pitchFamily="18" charset="0"/>
                <a:cs typeface="Times New Roman" panose="02020603050405020304" pitchFamily="18" charset="0"/>
              </a:rPr>
              <a:t>464</a:t>
            </a:r>
            <a:r>
              <a:rPr lang="en-US" sz="1600" dirty="0">
                <a:effectLst/>
                <a:latin typeface="Libre Franklin" pitchFamily="2" charset="0"/>
                <a:ea typeface="Times New Roman" panose="02020603050405020304" pitchFamily="18" charset="0"/>
                <a:cs typeface="Times New Roman" panose="02020603050405020304" pitchFamily="18" charset="0"/>
              </a:rPr>
              <a:t> individuals</a:t>
            </a:r>
            <a:endParaRPr lang="en-US" sz="1600" dirty="0">
              <a:effectLst/>
              <a:latin typeface="Libre Franklin" pitchFamily="2"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600" dirty="0">
              <a:effectLst/>
              <a:latin typeface="Libre Franklin"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260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F7199-F9F5-404C-9033-0996D198CBB5}"/>
              </a:ext>
            </a:extLst>
          </p:cNvPr>
          <p:cNvSpPr>
            <a:spLocks noGrp="1"/>
          </p:cNvSpPr>
          <p:nvPr>
            <p:ph type="title"/>
          </p:nvPr>
        </p:nvSpPr>
        <p:spPr>
          <a:xfrm>
            <a:off x="4965430" y="629268"/>
            <a:ext cx="6586491" cy="1286160"/>
          </a:xfrm>
        </p:spPr>
        <p:txBody>
          <a:bodyPr anchor="b">
            <a:normAutofit/>
          </a:bodyPr>
          <a:lstStyle/>
          <a:p>
            <a:r>
              <a:rPr lang="en-US" sz="3000" dirty="0"/>
              <a:t>Building Alive and Well Communities</a:t>
            </a:r>
          </a:p>
        </p:txBody>
      </p:sp>
      <p:sp>
        <p:nvSpPr>
          <p:cNvPr id="9" name="Content Placeholder 8">
            <a:extLst>
              <a:ext uri="{FF2B5EF4-FFF2-40B4-BE49-F238E27FC236}">
                <a16:creationId xmlns:a16="http://schemas.microsoft.com/office/drawing/2014/main" id="{246484F7-8612-4A5D-B26F-BA5CDEF1F7BB}"/>
              </a:ext>
            </a:extLst>
          </p:cNvPr>
          <p:cNvSpPr>
            <a:spLocks noGrp="1"/>
          </p:cNvSpPr>
          <p:nvPr>
            <p:ph idx="1"/>
          </p:nvPr>
        </p:nvSpPr>
        <p:spPr>
          <a:xfrm>
            <a:off x="4965431" y="1915427"/>
            <a:ext cx="6586490" cy="4532997"/>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Hired </a:t>
            </a:r>
            <a:r>
              <a:rPr lang="en-US" sz="1600" b="1" dirty="0">
                <a:solidFill>
                  <a:srgbClr val="D02C2F"/>
                </a:solidFill>
                <a:effectLst/>
                <a:ea typeface="Calibri" panose="020F0502020204030204" pitchFamily="34" charset="0"/>
                <a:cs typeface="Times New Roman" panose="02020603050405020304" pitchFamily="18" charset="0"/>
              </a:rPr>
              <a:t>7</a:t>
            </a:r>
            <a:r>
              <a:rPr lang="en-US" sz="1400" dirty="0">
                <a:effectLst/>
                <a:ea typeface="Calibri" panose="020F0502020204030204" pitchFamily="34" charset="0"/>
                <a:cs typeface="Times New Roman" panose="02020603050405020304" pitchFamily="18" charset="0"/>
              </a:rPr>
              <a:t> additional Community Consultants to expand the model in to the Bootheel</a:t>
            </a:r>
          </a:p>
          <a:p>
            <a:pPr marL="0" marR="0" lvl="0" indent="0">
              <a:lnSpc>
                <a:spcPct val="107000"/>
              </a:lnSpc>
              <a:spcBef>
                <a:spcPts val="0"/>
              </a:spcBef>
              <a:spcAft>
                <a:spcPts val="0"/>
              </a:spcAft>
              <a:buNone/>
            </a:pP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Provided </a:t>
            </a:r>
            <a:r>
              <a:rPr lang="en-US" sz="1600" b="1" dirty="0">
                <a:solidFill>
                  <a:srgbClr val="004750"/>
                </a:solidFill>
                <a:effectLst/>
                <a:ea typeface="Calibri" panose="020F0502020204030204" pitchFamily="34" charset="0"/>
                <a:cs typeface="Times New Roman" panose="02020603050405020304" pitchFamily="18" charset="0"/>
              </a:rPr>
              <a:t>28</a:t>
            </a:r>
            <a:r>
              <a:rPr lang="en-US" sz="1400" dirty="0">
                <a:effectLst/>
                <a:ea typeface="Calibri" panose="020F0502020204030204" pitchFamily="34" charset="0"/>
                <a:cs typeface="Times New Roman" panose="02020603050405020304" pitchFamily="18" charset="0"/>
              </a:rPr>
              <a:t> trainings reaching </a:t>
            </a:r>
            <a:r>
              <a:rPr lang="en-US" sz="1600" b="1" dirty="0">
                <a:solidFill>
                  <a:srgbClr val="004750"/>
                </a:solidFill>
                <a:effectLst/>
                <a:ea typeface="Calibri" panose="020F0502020204030204" pitchFamily="34" charset="0"/>
                <a:cs typeface="Times New Roman" panose="02020603050405020304" pitchFamily="18" charset="0"/>
              </a:rPr>
              <a:t>265</a:t>
            </a:r>
            <a:r>
              <a:rPr lang="en-US" sz="1600" dirty="0">
                <a:effectLst/>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individuals in the Bootheel</a:t>
            </a:r>
          </a:p>
          <a:p>
            <a:pPr marL="0" marR="0" lvl="0" indent="0">
              <a:lnSpc>
                <a:spcPct val="107000"/>
              </a:lnSpc>
              <a:spcBef>
                <a:spcPts val="0"/>
              </a:spcBef>
              <a:spcAft>
                <a:spcPts val="0"/>
              </a:spcAft>
              <a:buNone/>
            </a:pP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Consultants gave </a:t>
            </a:r>
            <a:r>
              <a:rPr lang="en-US" sz="1600" b="1" dirty="0">
                <a:solidFill>
                  <a:srgbClr val="8A1E41"/>
                </a:solidFill>
                <a:ea typeface="Calibri" panose="020F0502020204030204" pitchFamily="34" charset="0"/>
                <a:cs typeface="Times New Roman" panose="02020603050405020304" pitchFamily="18" charset="0"/>
              </a:rPr>
              <a:t>37</a:t>
            </a:r>
            <a:r>
              <a:rPr lang="en-US" sz="1400" dirty="0">
                <a:ea typeface="Calibri" panose="020F0502020204030204" pitchFamily="34" charset="0"/>
                <a:cs typeface="Times New Roman" panose="02020603050405020304" pitchFamily="18" charset="0"/>
              </a:rPr>
              <a:t> Community Empowerment Workshop trainings in the STL region.</a:t>
            </a:r>
          </a:p>
          <a:p>
            <a:pPr marL="0" marR="0" lvl="0" indent="0">
              <a:lnSpc>
                <a:spcPct val="107000"/>
              </a:lnSpc>
              <a:spcBef>
                <a:spcPts val="0"/>
              </a:spcBef>
              <a:spcAft>
                <a:spcPts val="0"/>
              </a:spcAft>
              <a:buNone/>
            </a:pPr>
            <a:endParaRPr lang="en-US" sz="14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Completed </a:t>
            </a:r>
            <a:r>
              <a:rPr lang="en-US" sz="1600" b="1" dirty="0">
                <a:solidFill>
                  <a:srgbClr val="D02C2F"/>
                </a:solidFill>
                <a:ea typeface="Calibri" panose="020F0502020204030204" pitchFamily="34" charset="0"/>
                <a:cs typeface="Times New Roman" panose="02020603050405020304" pitchFamily="18" charset="0"/>
              </a:rPr>
              <a:t>22</a:t>
            </a:r>
            <a:r>
              <a:rPr lang="en-US" sz="1600" dirty="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trainings with ARCHs on the Community Empowerment Workshops and Grief and Loss</a:t>
            </a:r>
          </a:p>
          <a:p>
            <a:pPr marL="0" marR="0" lvl="0" indent="0">
              <a:lnSpc>
                <a:spcPct val="107000"/>
              </a:lnSpc>
              <a:spcBef>
                <a:spcPts val="0"/>
              </a:spcBef>
              <a:spcAft>
                <a:spcPts val="0"/>
              </a:spcAft>
              <a:buNone/>
            </a:pP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Community Activation Leadership Cohort was developed to grow trauma-informed leaders to strategize, facilitate, and lead our community activation efforts. </a:t>
            </a:r>
            <a:r>
              <a:rPr lang="en-US" sz="1600" b="1" dirty="0">
                <a:solidFill>
                  <a:srgbClr val="004750"/>
                </a:solidFill>
                <a:ea typeface="Calibri" panose="020F0502020204030204" pitchFamily="34" charset="0"/>
                <a:cs typeface="Times New Roman" panose="02020603050405020304" pitchFamily="18" charset="0"/>
              </a:rPr>
              <a:t>14</a:t>
            </a:r>
            <a:r>
              <a:rPr lang="en-US" sz="1400" dirty="0">
                <a:effectLst/>
                <a:ea typeface="Calibri" panose="020F0502020204030204" pitchFamily="34" charset="0"/>
                <a:cs typeface="Times New Roman" panose="02020603050405020304" pitchFamily="18" charset="0"/>
              </a:rPr>
              <a:t> members met over </a:t>
            </a:r>
            <a:r>
              <a:rPr lang="en-US" sz="1600" b="1" dirty="0">
                <a:solidFill>
                  <a:srgbClr val="004750"/>
                </a:solidFill>
                <a:ea typeface="Calibri" panose="020F0502020204030204" pitchFamily="34" charset="0"/>
                <a:cs typeface="Times New Roman" panose="02020603050405020304" pitchFamily="18" charset="0"/>
              </a:rPr>
              <a:t>17</a:t>
            </a:r>
            <a:r>
              <a:rPr lang="en-US" sz="1400" b="1" dirty="0">
                <a:effectLst/>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hours and received training on topics like Facilitative Leadership and Policy and Legislative Advocacy</a:t>
            </a:r>
          </a:p>
          <a:p>
            <a:pPr marL="0" marR="0" lvl="0" indent="0">
              <a:lnSpc>
                <a:spcPct val="107000"/>
              </a:lnSpc>
              <a:spcBef>
                <a:spcPts val="0"/>
              </a:spcBef>
              <a:spcAft>
                <a:spcPts val="0"/>
              </a:spcAft>
              <a:buNone/>
            </a:pP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Developed a </a:t>
            </a:r>
            <a:r>
              <a:rPr lang="en-US" sz="1400" b="1" dirty="0">
                <a:solidFill>
                  <a:srgbClr val="8A1E41"/>
                </a:solidFill>
                <a:effectLst/>
                <a:ea typeface="Calibri" panose="020F0502020204030204" pitchFamily="34" charset="0"/>
                <a:cs typeface="Times New Roman" panose="02020603050405020304" pitchFamily="18" charset="0"/>
              </a:rPr>
              <a:t>Grief and Loss training </a:t>
            </a:r>
            <a:r>
              <a:rPr lang="en-US" sz="1400" dirty="0">
                <a:effectLst/>
                <a:ea typeface="Calibri" panose="020F0502020204030204" pitchFamily="34" charset="0"/>
                <a:cs typeface="Times New Roman" panose="02020603050405020304" pitchFamily="18" charset="0"/>
              </a:rPr>
              <a:t>to be given to community and transferrable to schools</a:t>
            </a:r>
          </a:p>
        </p:txBody>
      </p:sp>
      <p:pic>
        <p:nvPicPr>
          <p:cNvPr id="5" name="Content Placeholder 4">
            <a:extLst>
              <a:ext uri="{FF2B5EF4-FFF2-40B4-BE49-F238E27FC236}">
                <a16:creationId xmlns:a16="http://schemas.microsoft.com/office/drawing/2014/main" id="{E7DD28A4-8EE7-4701-871C-C21637896253}"/>
              </a:ext>
            </a:extLst>
          </p:cNvPr>
          <p:cNvPicPr>
            <a:picLocks noChangeAspect="1"/>
          </p:cNvPicPr>
          <p:nvPr/>
        </p:nvPicPr>
        <p:blipFill>
          <a:blip r:embed="rId2">
            <a:extLst>
              <a:ext uri="{28A0092B-C50C-407E-A947-70E740481C1C}">
                <a14:useLocalDpi xmlns:a14="http://schemas.microsoft.com/office/drawing/2010/main" val="0"/>
              </a:ext>
            </a:extLst>
          </a:blip>
          <a:srcRect l="4938" r="4938"/>
          <a:stretch/>
        </p:blipFill>
        <p:spPr>
          <a:xfrm>
            <a:off x="20" y="10"/>
            <a:ext cx="4635571" cy="6857990"/>
          </a:xfrm>
          <a:prstGeom prst="rect">
            <a:avLst/>
          </a:prstGeom>
          <a:effectLst/>
        </p:spPr>
      </p:pic>
    </p:spTree>
    <p:extLst>
      <p:ext uri="{BB962C8B-B14F-4D97-AF65-F5344CB8AC3E}">
        <p14:creationId xmlns:p14="http://schemas.microsoft.com/office/powerpoint/2010/main" val="17994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6412-78E6-4677-A74F-1F3FB5251F6C}"/>
              </a:ext>
            </a:extLst>
          </p:cNvPr>
          <p:cNvSpPr>
            <a:spLocks noGrp="1"/>
          </p:cNvSpPr>
          <p:nvPr>
            <p:ph type="title"/>
          </p:nvPr>
        </p:nvSpPr>
        <p:spPr/>
        <p:txBody>
          <a:bodyPr/>
          <a:lstStyle/>
          <a:p>
            <a:r>
              <a:rPr lang="en-US" dirty="0"/>
              <a:t>Building Alive and Well Communities</a:t>
            </a:r>
          </a:p>
        </p:txBody>
      </p:sp>
      <p:sp>
        <p:nvSpPr>
          <p:cNvPr id="3" name="Content Placeholder 2">
            <a:extLst>
              <a:ext uri="{FF2B5EF4-FFF2-40B4-BE49-F238E27FC236}">
                <a16:creationId xmlns:a16="http://schemas.microsoft.com/office/drawing/2014/main" id="{9BC79E62-8D79-4A22-B8E4-175A904C9455}"/>
              </a:ext>
            </a:extLst>
          </p:cNvPr>
          <p:cNvSpPr>
            <a:spLocks noGrp="1"/>
          </p:cNvSpPr>
          <p:nvPr>
            <p:ph idx="1"/>
          </p:nvPr>
        </p:nvSpPr>
        <p:spPr>
          <a:xfrm>
            <a:off x="1173803" y="1357059"/>
            <a:ext cx="9827572" cy="4143882"/>
          </a:xfrm>
        </p:spPr>
        <p:txBody>
          <a:bodyPr>
            <a:normAutofit/>
          </a:bodyPr>
          <a:lstStyle/>
          <a:p>
            <a:pPr marL="0" marR="0">
              <a:spcBef>
                <a:spcPts val="0"/>
              </a:spcBef>
              <a:spcAft>
                <a:spcPts val="0"/>
              </a:spcAft>
            </a:pPr>
            <a:r>
              <a:rPr lang="en-US" sz="1800" dirty="0">
                <a:effectLst/>
                <a:ea typeface="Calibri" panose="020F0502020204030204" pitchFamily="34" charset="0"/>
              </a:rPr>
              <a:t>Alive and Well grew its </a:t>
            </a:r>
            <a:r>
              <a:rPr lang="en-US" sz="1800" dirty="0" err="1">
                <a:effectLst/>
                <a:ea typeface="Calibri" panose="020F0502020204030204" pitchFamily="34" charset="0"/>
              </a:rPr>
              <a:t>St.Louis</a:t>
            </a:r>
            <a:r>
              <a:rPr lang="en-US" sz="1800" dirty="0">
                <a:effectLst/>
                <a:ea typeface="Calibri" panose="020F0502020204030204" pitchFamily="34" charset="0"/>
              </a:rPr>
              <a:t> Steering Committee </a:t>
            </a:r>
            <a:r>
              <a:rPr lang="en-US" sz="2000" b="1" dirty="0">
                <a:solidFill>
                  <a:srgbClr val="004750"/>
                </a:solidFill>
                <a:effectLst/>
                <a:ea typeface="Calibri" panose="020F0502020204030204" pitchFamily="34" charset="0"/>
              </a:rPr>
              <a:t>from 9 to 25</a:t>
            </a:r>
            <a:r>
              <a:rPr lang="en-US" sz="1800" dirty="0">
                <a:effectLst/>
                <a:ea typeface="Calibri" panose="020F0502020204030204" pitchFamily="34" charset="0"/>
              </a:rPr>
              <a:t>.</a:t>
            </a:r>
          </a:p>
          <a:p>
            <a:pPr marL="0" marR="0">
              <a:spcBef>
                <a:spcPts val="0"/>
              </a:spcBef>
              <a:spcAft>
                <a:spcPts val="0"/>
              </a:spcAft>
            </a:pPr>
            <a:endParaRPr lang="en-US" sz="1800" dirty="0">
              <a:effectLst/>
              <a:ea typeface="Calibri" panose="020F0502020204030204" pitchFamily="34" charset="0"/>
            </a:endParaRPr>
          </a:p>
          <a:p>
            <a:pPr marL="0" marR="0">
              <a:spcBef>
                <a:spcPts val="0"/>
              </a:spcBef>
              <a:spcAft>
                <a:spcPts val="0"/>
              </a:spcAft>
            </a:pPr>
            <a:r>
              <a:rPr lang="en-US" sz="1800" dirty="0">
                <a:effectLst/>
                <a:ea typeface="Calibri" panose="020F0502020204030204" pitchFamily="34" charset="0"/>
              </a:rPr>
              <a:t>Community </a:t>
            </a:r>
            <a:r>
              <a:rPr lang="en-US" sz="2000" b="1" dirty="0">
                <a:solidFill>
                  <a:srgbClr val="D02C2F"/>
                </a:solidFill>
                <a:effectLst/>
                <a:ea typeface="Calibri" panose="020F0502020204030204" pitchFamily="34" charset="0"/>
              </a:rPr>
              <a:t>streamlined trainings </a:t>
            </a:r>
            <a:r>
              <a:rPr lang="en-US" sz="1800" dirty="0">
                <a:effectLst/>
                <a:ea typeface="Calibri" panose="020F0502020204030204" pitchFamily="34" charset="0"/>
              </a:rPr>
              <a:t>for Steering Committee</a:t>
            </a:r>
          </a:p>
          <a:p>
            <a:pPr marL="0" marR="0">
              <a:spcBef>
                <a:spcPts val="0"/>
              </a:spcBef>
              <a:spcAft>
                <a:spcPts val="0"/>
              </a:spcAft>
            </a:pPr>
            <a:endParaRPr lang="en-US" sz="1800" dirty="0">
              <a:effectLst/>
              <a:ea typeface="Calibri" panose="020F0502020204030204" pitchFamily="34" charset="0"/>
            </a:endParaRPr>
          </a:p>
          <a:p>
            <a:pPr marL="0" marR="0">
              <a:spcBef>
                <a:spcPts val="0"/>
              </a:spcBef>
              <a:spcAft>
                <a:spcPts val="0"/>
              </a:spcAft>
            </a:pPr>
            <a:r>
              <a:rPr lang="en-US" sz="1800" dirty="0">
                <a:effectLst/>
                <a:ea typeface="Calibri" panose="020F0502020204030204" pitchFamily="34" charset="0"/>
              </a:rPr>
              <a:t>Joined Strategic Team of Immigrant Service Providers Network</a:t>
            </a:r>
          </a:p>
          <a:p>
            <a:pPr marL="0" marR="0">
              <a:spcBef>
                <a:spcPts val="0"/>
              </a:spcBef>
              <a:spcAft>
                <a:spcPts val="0"/>
              </a:spcAft>
            </a:pPr>
            <a:endParaRPr lang="en-US" sz="1800" dirty="0">
              <a:effectLst/>
              <a:ea typeface="Calibri" panose="020F0502020204030204" pitchFamily="34" charset="0"/>
            </a:endParaRPr>
          </a:p>
          <a:p>
            <a:pPr marL="0" marR="0">
              <a:spcBef>
                <a:spcPts val="0"/>
              </a:spcBef>
              <a:spcAft>
                <a:spcPts val="0"/>
              </a:spcAft>
            </a:pPr>
            <a:r>
              <a:rPr lang="en-US" sz="1800" dirty="0">
                <a:effectLst/>
                <a:ea typeface="Calibri" panose="020F0502020204030204" pitchFamily="34" charset="0"/>
              </a:rPr>
              <a:t>Created and launched a newsletter called </a:t>
            </a:r>
            <a:r>
              <a:rPr lang="en-US" sz="2000" b="1" dirty="0">
                <a:solidFill>
                  <a:srgbClr val="8A1E41"/>
                </a:solidFill>
                <a:effectLst/>
                <a:ea typeface="Calibri" panose="020F0502020204030204" pitchFamily="34" charset="0"/>
              </a:rPr>
              <a:t>Wednesday Wellness Updates</a:t>
            </a:r>
          </a:p>
          <a:p>
            <a:pPr marL="0" marR="0">
              <a:spcBef>
                <a:spcPts val="0"/>
              </a:spcBef>
              <a:spcAft>
                <a:spcPts val="0"/>
              </a:spcAft>
            </a:pPr>
            <a:endParaRPr lang="en-US" sz="1800" dirty="0">
              <a:effectLst/>
              <a:ea typeface="Calibri" panose="020F0502020204030204" pitchFamily="34" charset="0"/>
            </a:endParaRPr>
          </a:p>
          <a:p>
            <a:pPr marL="0" marR="0">
              <a:spcBef>
                <a:spcPts val="0"/>
              </a:spcBef>
              <a:spcAft>
                <a:spcPts val="0"/>
              </a:spcAft>
            </a:pPr>
            <a:r>
              <a:rPr lang="en-US" sz="1800" dirty="0">
                <a:effectLst/>
                <a:ea typeface="Calibri" panose="020F0502020204030204" pitchFamily="34" charset="0"/>
              </a:rPr>
              <a:t>Launched Ambassador Alert System (A3)</a:t>
            </a:r>
          </a:p>
        </p:txBody>
      </p:sp>
    </p:spTree>
    <p:extLst>
      <p:ext uri="{BB962C8B-B14F-4D97-AF65-F5344CB8AC3E}">
        <p14:creationId xmlns:p14="http://schemas.microsoft.com/office/powerpoint/2010/main" val="2399428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veWell_PPTemplate Green (1)  -  Read-Only" id="{9C3DF353-3543-457B-8408-BB6EC62DA2A3}" vid="{BE42F8DC-05B3-4F0C-A2E5-3B29ED816272}"/>
    </a:ext>
  </a:extLst>
</a:theme>
</file>

<file path=docProps/app.xml><?xml version="1.0" encoding="utf-8"?>
<Properties xmlns="http://schemas.openxmlformats.org/officeDocument/2006/extended-properties" xmlns:vt="http://schemas.openxmlformats.org/officeDocument/2006/docPropsVTypes">
  <Template>2021Summary</Template>
  <TotalTime>551</TotalTime>
  <Words>819</Words>
  <Application>Microsoft Office PowerPoint</Application>
  <PresentationFormat>Widescreen</PresentationFormat>
  <Paragraphs>78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Franklin Gothic Book</vt:lpstr>
      <vt:lpstr>Franklin Gothic Medium Cond</vt:lpstr>
      <vt:lpstr>Libre Franklin</vt:lpstr>
      <vt:lpstr>Symbol</vt:lpstr>
      <vt:lpstr>Office Theme</vt:lpstr>
      <vt:lpstr>2021 Year in Review</vt:lpstr>
      <vt:lpstr>In 2021…</vt:lpstr>
      <vt:lpstr>PowerPoint Presentation</vt:lpstr>
      <vt:lpstr>Creating Alive and Well Schools (cont.)</vt:lpstr>
      <vt:lpstr>REACH: Supporting Schools Across Missouri</vt:lpstr>
      <vt:lpstr>Alive and Well Youth</vt:lpstr>
      <vt:lpstr>PowerPoint Presentation</vt:lpstr>
      <vt:lpstr>Building Alive and Well Communities</vt:lpstr>
      <vt:lpstr>Building Alive and Well Communities</vt:lpstr>
      <vt:lpstr>Alive and Well KC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Year in Review</dc:title>
  <dc:creator>Molly Downing</dc:creator>
  <cp:lastModifiedBy>Jennifer Brinkmann</cp:lastModifiedBy>
  <cp:revision>2</cp:revision>
  <dcterms:created xsi:type="dcterms:W3CDTF">2022-01-31T15:47:15Z</dcterms:created>
  <dcterms:modified xsi:type="dcterms:W3CDTF">2022-02-01T21:48:48Z</dcterms:modified>
</cp:coreProperties>
</file>